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nter Medium" charset="1" panose="02000503000000020004"/>
      <p:regular r:id="rId20"/>
    </p:embeddedFont>
    <p:embeddedFont>
      <p:font typeface="Museo Moderno Bold" charset="1" panose="00000000000000000000"/>
      <p:regular r:id="rId21"/>
    </p:embeddedFont>
    <p:embeddedFont>
      <p:font typeface="Inter" charset="1" panose="020B050203000000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http://sakay.ph" TargetMode="External" Type="http://schemas.openxmlformats.org/officeDocument/2006/relationships/hyperlink"/><Relationship Id="rId3" Target="../media/image9.png" Type="http://schemas.openxmlformats.org/officeDocument/2006/relationships/image"/><Relationship Id="rId4"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0">
            <a:off x="0" y="1378815"/>
            <a:ext cx="18269658" cy="8884939"/>
            <a:chOff x="0" y="0"/>
            <a:chExt cx="4236902" cy="2060499"/>
          </a:xfrm>
        </p:grpSpPr>
        <p:sp>
          <p:nvSpPr>
            <p:cNvPr name="Freeform 3" id="3"/>
            <p:cNvSpPr/>
            <p:nvPr/>
          </p:nvSpPr>
          <p:spPr>
            <a:xfrm flipH="false" flipV="false" rot="0">
              <a:off x="0" y="0"/>
              <a:ext cx="4236902" cy="2060499"/>
            </a:xfrm>
            <a:custGeom>
              <a:avLst/>
              <a:gdLst/>
              <a:ahLst/>
              <a:cxnLst/>
              <a:rect r="r" b="b" t="t" l="l"/>
              <a:pathLst>
                <a:path h="2060499" w="4236902">
                  <a:moveTo>
                    <a:pt x="0" y="0"/>
                  </a:moveTo>
                  <a:lnTo>
                    <a:pt x="4236902" y="0"/>
                  </a:lnTo>
                  <a:lnTo>
                    <a:pt x="4236902" y="2060499"/>
                  </a:lnTo>
                  <a:lnTo>
                    <a:pt x="0" y="2060499"/>
                  </a:lnTo>
                  <a:close/>
                </a:path>
              </a:pathLst>
            </a:custGeom>
            <a:solidFill>
              <a:srgbClr val="205D1C"/>
            </a:solidFill>
          </p:spPr>
        </p:sp>
        <p:sp>
          <p:nvSpPr>
            <p:cNvPr name="TextBox 4" id="4"/>
            <p:cNvSpPr txBox="true"/>
            <p:nvPr/>
          </p:nvSpPr>
          <p:spPr>
            <a:xfrm>
              <a:off x="0" y="-38100"/>
              <a:ext cx="4236902" cy="2098599"/>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54353" y="5766724"/>
            <a:ext cx="18396707" cy="0"/>
          </a:xfrm>
          <a:prstGeom prst="line">
            <a:avLst/>
          </a:prstGeom>
          <a:ln cap="flat" w="28575">
            <a:solidFill>
              <a:srgbClr val="FFFFFF"/>
            </a:solidFill>
            <a:prstDash val="lgDash"/>
            <a:headEnd type="none" len="sm" w="sm"/>
            <a:tailEnd type="none" len="sm" w="sm"/>
          </a:ln>
        </p:spPr>
      </p:sp>
      <p:sp>
        <p:nvSpPr>
          <p:cNvPr name="AutoShape 6" id="6"/>
          <p:cNvSpPr/>
          <p:nvPr/>
        </p:nvSpPr>
        <p:spPr>
          <a:xfrm>
            <a:off x="-54353" y="6860938"/>
            <a:ext cx="18396707" cy="0"/>
          </a:xfrm>
          <a:prstGeom prst="line">
            <a:avLst/>
          </a:prstGeom>
          <a:ln cap="flat" w="28575">
            <a:solidFill>
              <a:srgbClr val="FFFFFF"/>
            </a:solidFill>
            <a:prstDash val="lgDash"/>
            <a:headEnd type="none" len="sm" w="sm"/>
            <a:tailEnd type="none" len="sm" w="sm"/>
          </a:ln>
        </p:spPr>
      </p:sp>
      <p:sp>
        <p:nvSpPr>
          <p:cNvPr name="Freeform 7" id="7"/>
          <p:cNvSpPr/>
          <p:nvPr/>
        </p:nvSpPr>
        <p:spPr>
          <a:xfrm flipH="false" flipV="false" rot="1468659">
            <a:off x="-607187" y="4479729"/>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468659">
            <a:off x="-1317565" y="7783417"/>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468659">
            <a:off x="-1317565" y="8954179"/>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468659">
            <a:off x="92958" y="9635970"/>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468659">
            <a:off x="624199" y="8824204"/>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468659">
            <a:off x="2144278" y="9876787"/>
            <a:ext cx="3647356" cy="1889993"/>
          </a:xfrm>
          <a:custGeom>
            <a:avLst/>
            <a:gdLst/>
            <a:ahLst/>
            <a:cxnLst/>
            <a:rect r="r" b="b" t="t" l="l"/>
            <a:pathLst>
              <a:path h="1889993" w="3647356">
                <a:moveTo>
                  <a:pt x="0" y="0"/>
                </a:moveTo>
                <a:lnTo>
                  <a:pt x="3647355" y="0"/>
                </a:lnTo>
                <a:lnTo>
                  <a:pt x="3647355"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468659">
            <a:off x="1246106" y="5592838"/>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468659">
            <a:off x="3099399" y="6645421"/>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468659">
            <a:off x="4726838" y="7703074"/>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468659">
            <a:off x="6326693" y="8447834"/>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651069">
            <a:off x="15343650" y="4550670"/>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651069">
            <a:off x="13490357" y="5657826"/>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1651069">
            <a:off x="11517107" y="6767164"/>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1651069">
            <a:off x="8936904" y="8020287"/>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1651069">
            <a:off x="12517960" y="9575461"/>
            <a:ext cx="3647356" cy="1889993"/>
          </a:xfrm>
          <a:custGeom>
            <a:avLst/>
            <a:gdLst/>
            <a:ahLst/>
            <a:cxnLst/>
            <a:rect r="r" b="b" t="t" l="l"/>
            <a:pathLst>
              <a:path h="1889993" w="3647356">
                <a:moveTo>
                  <a:pt x="0" y="0"/>
                </a:moveTo>
                <a:lnTo>
                  <a:pt x="3647355" y="0"/>
                </a:lnTo>
                <a:lnTo>
                  <a:pt x="3647355"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651069">
            <a:off x="15150268" y="9570982"/>
            <a:ext cx="3647356" cy="1889993"/>
          </a:xfrm>
          <a:custGeom>
            <a:avLst/>
            <a:gdLst/>
            <a:ahLst/>
            <a:cxnLst/>
            <a:rect r="r" b="b" t="t" l="l"/>
            <a:pathLst>
              <a:path h="1889993" w="3647356">
                <a:moveTo>
                  <a:pt x="0" y="0"/>
                </a:moveTo>
                <a:lnTo>
                  <a:pt x="3647355" y="0"/>
                </a:lnTo>
                <a:lnTo>
                  <a:pt x="3647355"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651069">
            <a:off x="16445980" y="7848405"/>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1651069">
            <a:off x="14519057" y="8665470"/>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1788697">
            <a:off x="-4842569" y="7646179"/>
            <a:ext cx="18288000" cy="2638210"/>
            <a:chOff x="0" y="0"/>
            <a:chExt cx="4816593" cy="694837"/>
          </a:xfrm>
        </p:grpSpPr>
        <p:sp>
          <p:nvSpPr>
            <p:cNvPr name="Freeform 26" id="26"/>
            <p:cNvSpPr/>
            <p:nvPr/>
          </p:nvSpPr>
          <p:spPr>
            <a:xfrm flipH="false" flipV="false" rot="0">
              <a:off x="0" y="0"/>
              <a:ext cx="4816592" cy="694837"/>
            </a:xfrm>
            <a:custGeom>
              <a:avLst/>
              <a:gdLst/>
              <a:ahLst/>
              <a:cxnLst/>
              <a:rect r="r" b="b" t="t" l="l"/>
              <a:pathLst>
                <a:path h="694837" w="4816592">
                  <a:moveTo>
                    <a:pt x="0" y="0"/>
                  </a:moveTo>
                  <a:lnTo>
                    <a:pt x="4816592" y="0"/>
                  </a:lnTo>
                  <a:lnTo>
                    <a:pt x="4816592" y="694837"/>
                  </a:lnTo>
                  <a:lnTo>
                    <a:pt x="0" y="694837"/>
                  </a:lnTo>
                  <a:close/>
                </a:path>
              </a:pathLst>
            </a:custGeom>
            <a:solidFill>
              <a:srgbClr val="A8A8A8"/>
            </a:solidFill>
            <a:ln w="19050" cap="sq">
              <a:solidFill>
                <a:srgbClr val="000000"/>
              </a:solidFill>
              <a:prstDash val="solid"/>
              <a:miter/>
            </a:ln>
          </p:spPr>
        </p:sp>
        <p:sp>
          <p:nvSpPr>
            <p:cNvPr name="TextBox 27" id="27"/>
            <p:cNvSpPr txBox="true"/>
            <p:nvPr/>
          </p:nvSpPr>
          <p:spPr>
            <a:xfrm>
              <a:off x="0" y="-38100"/>
              <a:ext cx="4816593" cy="732937"/>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788697">
            <a:off x="-4842569" y="7963391"/>
            <a:ext cx="18288000" cy="2003784"/>
            <a:chOff x="0" y="0"/>
            <a:chExt cx="4816593" cy="527746"/>
          </a:xfrm>
        </p:grpSpPr>
        <p:sp>
          <p:nvSpPr>
            <p:cNvPr name="Freeform 29" id="29"/>
            <p:cNvSpPr/>
            <p:nvPr/>
          </p:nvSpPr>
          <p:spPr>
            <a:xfrm flipH="false" flipV="false" rot="0">
              <a:off x="0" y="0"/>
              <a:ext cx="4816592" cy="527746"/>
            </a:xfrm>
            <a:custGeom>
              <a:avLst/>
              <a:gdLst/>
              <a:ahLst/>
              <a:cxnLst/>
              <a:rect r="r" b="b" t="t" l="l"/>
              <a:pathLst>
                <a:path h="527746" w="4816592">
                  <a:moveTo>
                    <a:pt x="0" y="0"/>
                  </a:moveTo>
                  <a:lnTo>
                    <a:pt x="4816592" y="0"/>
                  </a:lnTo>
                  <a:lnTo>
                    <a:pt x="4816592" y="527746"/>
                  </a:lnTo>
                  <a:lnTo>
                    <a:pt x="0" y="527746"/>
                  </a:lnTo>
                  <a:close/>
                </a:path>
              </a:pathLst>
            </a:custGeom>
            <a:solidFill>
              <a:srgbClr val="454A51"/>
            </a:solidFill>
            <a:ln w="19050" cap="sq">
              <a:solidFill>
                <a:srgbClr val="000000"/>
              </a:solidFill>
              <a:prstDash val="solid"/>
              <a:miter/>
            </a:ln>
          </p:spPr>
        </p:sp>
        <p:sp>
          <p:nvSpPr>
            <p:cNvPr name="TextBox 30" id="30"/>
            <p:cNvSpPr txBox="true"/>
            <p:nvPr/>
          </p:nvSpPr>
          <p:spPr>
            <a:xfrm>
              <a:off x="0" y="-38100"/>
              <a:ext cx="4816593" cy="565846"/>
            </a:xfrm>
            <a:prstGeom prst="rect">
              <a:avLst/>
            </a:prstGeom>
          </p:spPr>
          <p:txBody>
            <a:bodyPr anchor="ctr" rtlCol="false" tIns="50800" lIns="50800" bIns="50800" rIns="50800"/>
            <a:lstStyle/>
            <a:p>
              <a:pPr algn="ctr">
                <a:lnSpc>
                  <a:spcPts val="2659"/>
                </a:lnSpc>
                <a:spcBef>
                  <a:spcPct val="0"/>
                </a:spcBef>
              </a:pPr>
            </a:p>
          </p:txBody>
        </p:sp>
      </p:grpSp>
      <p:sp>
        <p:nvSpPr>
          <p:cNvPr name="AutoShape 31" id="31"/>
          <p:cNvSpPr/>
          <p:nvPr/>
        </p:nvSpPr>
        <p:spPr>
          <a:xfrm>
            <a:off x="-3632494" y="4419344"/>
            <a:ext cx="15867850" cy="9091880"/>
          </a:xfrm>
          <a:prstGeom prst="line">
            <a:avLst/>
          </a:prstGeom>
          <a:ln cap="flat" w="104775">
            <a:solidFill>
              <a:srgbClr val="FFFFFF"/>
            </a:solidFill>
            <a:prstDash val="lgDash"/>
            <a:headEnd type="none" len="sm" w="sm"/>
            <a:tailEnd type="none" len="sm" w="sm"/>
          </a:ln>
        </p:spPr>
      </p:sp>
      <p:grpSp>
        <p:nvGrpSpPr>
          <p:cNvPr name="Group 32" id="32"/>
          <p:cNvGrpSpPr/>
          <p:nvPr/>
        </p:nvGrpSpPr>
        <p:grpSpPr>
          <a:xfrm rot="0">
            <a:off x="5920852" y="3113731"/>
            <a:ext cx="17320286" cy="11068680"/>
            <a:chOff x="0" y="0"/>
            <a:chExt cx="23093715" cy="14758240"/>
          </a:xfrm>
        </p:grpSpPr>
        <p:grpSp>
          <p:nvGrpSpPr>
            <p:cNvPr name="Group 33" id="33"/>
            <p:cNvGrpSpPr/>
            <p:nvPr/>
          </p:nvGrpSpPr>
          <p:grpSpPr>
            <a:xfrm rot="9084450">
              <a:off x="-645143" y="5620314"/>
              <a:ext cx="24384000" cy="3517613"/>
              <a:chOff x="0" y="0"/>
              <a:chExt cx="4816593" cy="694837"/>
            </a:xfrm>
          </p:grpSpPr>
          <p:sp>
            <p:nvSpPr>
              <p:cNvPr name="Freeform 34" id="34"/>
              <p:cNvSpPr/>
              <p:nvPr/>
            </p:nvSpPr>
            <p:spPr>
              <a:xfrm flipH="false" flipV="false" rot="0">
                <a:off x="0" y="0"/>
                <a:ext cx="4816592" cy="694837"/>
              </a:xfrm>
              <a:custGeom>
                <a:avLst/>
                <a:gdLst/>
                <a:ahLst/>
                <a:cxnLst/>
                <a:rect r="r" b="b" t="t" l="l"/>
                <a:pathLst>
                  <a:path h="694837" w="4816592">
                    <a:moveTo>
                      <a:pt x="0" y="0"/>
                    </a:moveTo>
                    <a:lnTo>
                      <a:pt x="4816592" y="0"/>
                    </a:lnTo>
                    <a:lnTo>
                      <a:pt x="4816592" y="694837"/>
                    </a:lnTo>
                    <a:lnTo>
                      <a:pt x="0" y="694837"/>
                    </a:lnTo>
                    <a:close/>
                  </a:path>
                </a:pathLst>
              </a:custGeom>
              <a:solidFill>
                <a:srgbClr val="A8A8A8"/>
              </a:solidFill>
              <a:ln w="19050" cap="sq">
                <a:solidFill>
                  <a:srgbClr val="000000"/>
                </a:solidFill>
                <a:prstDash val="solid"/>
                <a:miter/>
              </a:ln>
            </p:spPr>
          </p:sp>
          <p:sp>
            <p:nvSpPr>
              <p:cNvPr name="TextBox 35" id="35"/>
              <p:cNvSpPr txBox="true"/>
              <p:nvPr/>
            </p:nvSpPr>
            <p:spPr>
              <a:xfrm>
                <a:off x="0" y="-38100"/>
                <a:ext cx="4816593" cy="732937"/>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9084450">
              <a:off x="-645143" y="6043264"/>
              <a:ext cx="24384000" cy="2671712"/>
              <a:chOff x="0" y="0"/>
              <a:chExt cx="4816593" cy="527746"/>
            </a:xfrm>
          </p:grpSpPr>
          <p:sp>
            <p:nvSpPr>
              <p:cNvPr name="Freeform 37" id="37"/>
              <p:cNvSpPr/>
              <p:nvPr/>
            </p:nvSpPr>
            <p:spPr>
              <a:xfrm flipH="false" flipV="false" rot="0">
                <a:off x="0" y="0"/>
                <a:ext cx="4816592" cy="527746"/>
              </a:xfrm>
              <a:custGeom>
                <a:avLst/>
                <a:gdLst/>
                <a:ahLst/>
                <a:cxnLst/>
                <a:rect r="r" b="b" t="t" l="l"/>
                <a:pathLst>
                  <a:path h="527746" w="4816592">
                    <a:moveTo>
                      <a:pt x="0" y="0"/>
                    </a:moveTo>
                    <a:lnTo>
                      <a:pt x="4816592" y="0"/>
                    </a:lnTo>
                    <a:lnTo>
                      <a:pt x="4816592" y="527746"/>
                    </a:lnTo>
                    <a:lnTo>
                      <a:pt x="0" y="527746"/>
                    </a:lnTo>
                    <a:close/>
                  </a:path>
                </a:pathLst>
              </a:custGeom>
              <a:solidFill>
                <a:srgbClr val="454A51"/>
              </a:solidFill>
              <a:ln w="19050" cap="sq">
                <a:solidFill>
                  <a:srgbClr val="000000"/>
                </a:solidFill>
                <a:prstDash val="solid"/>
                <a:miter/>
              </a:ln>
            </p:spPr>
          </p:sp>
          <p:sp>
            <p:nvSpPr>
              <p:cNvPr name="TextBox 38" id="38"/>
              <p:cNvSpPr txBox="true"/>
              <p:nvPr/>
            </p:nvSpPr>
            <p:spPr>
              <a:xfrm>
                <a:off x="0" y="-38100"/>
                <a:ext cx="4816593" cy="565846"/>
              </a:xfrm>
              <a:prstGeom prst="rect">
                <a:avLst/>
              </a:prstGeom>
            </p:spPr>
            <p:txBody>
              <a:bodyPr anchor="ctr" rtlCol="false" tIns="50800" lIns="50800" bIns="50800" rIns="50800"/>
              <a:lstStyle/>
              <a:p>
                <a:pPr algn="ctr">
                  <a:lnSpc>
                    <a:spcPts val="2659"/>
                  </a:lnSpc>
                  <a:spcBef>
                    <a:spcPct val="0"/>
                  </a:spcBef>
                </a:pPr>
              </a:p>
            </p:txBody>
          </p:sp>
        </p:grpSp>
        <p:sp>
          <p:nvSpPr>
            <p:cNvPr name="AutoShape 39" id="39"/>
            <p:cNvSpPr/>
            <p:nvPr/>
          </p:nvSpPr>
          <p:spPr>
            <a:xfrm flipH="true">
              <a:off x="841724" y="1544312"/>
              <a:ext cx="21410267" cy="11669615"/>
            </a:xfrm>
            <a:prstGeom prst="line">
              <a:avLst/>
            </a:prstGeom>
            <a:ln cap="flat" w="139700">
              <a:solidFill>
                <a:srgbClr val="FFFFFF"/>
              </a:solidFill>
              <a:prstDash val="lgDash"/>
              <a:headEnd type="none" len="sm" w="sm"/>
              <a:tailEnd type="none" len="sm" w="sm"/>
            </a:ln>
          </p:spPr>
        </p:sp>
      </p:grpSp>
      <p:sp>
        <p:nvSpPr>
          <p:cNvPr name="Freeform 40" id="40"/>
          <p:cNvSpPr/>
          <p:nvPr/>
        </p:nvSpPr>
        <p:spPr>
          <a:xfrm flipH="false" flipV="false" rot="0">
            <a:off x="-834828" y="4922152"/>
            <a:ext cx="3706586" cy="3598758"/>
          </a:xfrm>
          <a:custGeom>
            <a:avLst/>
            <a:gdLst/>
            <a:ahLst/>
            <a:cxnLst/>
            <a:rect r="r" b="b" t="t" l="l"/>
            <a:pathLst>
              <a:path h="3598758" w="3706586">
                <a:moveTo>
                  <a:pt x="0" y="0"/>
                </a:moveTo>
                <a:lnTo>
                  <a:pt x="3706586" y="0"/>
                </a:lnTo>
                <a:lnTo>
                  <a:pt x="3706586" y="3598758"/>
                </a:lnTo>
                <a:lnTo>
                  <a:pt x="0" y="3598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true" flipV="false" rot="0">
            <a:off x="13260064" y="6080767"/>
            <a:ext cx="3706586" cy="3598758"/>
          </a:xfrm>
          <a:custGeom>
            <a:avLst/>
            <a:gdLst/>
            <a:ahLst/>
            <a:cxnLst/>
            <a:rect r="r" b="b" t="t" l="l"/>
            <a:pathLst>
              <a:path h="3598758" w="3706586">
                <a:moveTo>
                  <a:pt x="3706586" y="0"/>
                </a:moveTo>
                <a:lnTo>
                  <a:pt x="0" y="0"/>
                </a:lnTo>
                <a:lnTo>
                  <a:pt x="0" y="3598758"/>
                </a:lnTo>
                <a:lnTo>
                  <a:pt x="3706586" y="3598758"/>
                </a:lnTo>
                <a:lnTo>
                  <a:pt x="370658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2" id="42"/>
          <p:cNvGrpSpPr/>
          <p:nvPr/>
        </p:nvGrpSpPr>
        <p:grpSpPr>
          <a:xfrm rot="0">
            <a:off x="8923018" y="8283493"/>
            <a:ext cx="136353" cy="2136197"/>
            <a:chOff x="0" y="0"/>
            <a:chExt cx="35912" cy="562620"/>
          </a:xfrm>
        </p:grpSpPr>
        <p:sp>
          <p:nvSpPr>
            <p:cNvPr name="Freeform 43" id="43"/>
            <p:cNvSpPr/>
            <p:nvPr/>
          </p:nvSpPr>
          <p:spPr>
            <a:xfrm flipH="false" flipV="false" rot="0">
              <a:off x="0" y="0"/>
              <a:ext cx="35912" cy="562620"/>
            </a:xfrm>
            <a:custGeom>
              <a:avLst/>
              <a:gdLst/>
              <a:ahLst/>
              <a:cxnLst/>
              <a:rect r="r" b="b" t="t" l="l"/>
              <a:pathLst>
                <a:path h="562620" w="35912">
                  <a:moveTo>
                    <a:pt x="0" y="0"/>
                  </a:moveTo>
                  <a:lnTo>
                    <a:pt x="35912" y="0"/>
                  </a:lnTo>
                  <a:lnTo>
                    <a:pt x="35912" y="562620"/>
                  </a:lnTo>
                  <a:lnTo>
                    <a:pt x="0" y="562620"/>
                  </a:lnTo>
                  <a:close/>
                </a:path>
              </a:pathLst>
            </a:custGeom>
            <a:solidFill>
              <a:srgbClr val="A8A8A8"/>
            </a:solidFill>
            <a:ln w="19050" cap="sq">
              <a:solidFill>
                <a:srgbClr val="000000"/>
              </a:solidFill>
              <a:prstDash val="solid"/>
              <a:miter/>
            </a:ln>
          </p:spPr>
        </p:sp>
        <p:sp>
          <p:nvSpPr>
            <p:cNvPr name="TextBox 44" id="44"/>
            <p:cNvSpPr txBox="true"/>
            <p:nvPr/>
          </p:nvSpPr>
          <p:spPr>
            <a:xfrm>
              <a:off x="0" y="-38100"/>
              <a:ext cx="35912" cy="60072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8729681" y="7284613"/>
            <a:ext cx="523026" cy="1404445"/>
            <a:chOff x="0" y="0"/>
            <a:chExt cx="697368" cy="1872593"/>
          </a:xfrm>
        </p:grpSpPr>
        <p:grpSp>
          <p:nvGrpSpPr>
            <p:cNvPr name="Group 46" id="46"/>
            <p:cNvGrpSpPr/>
            <p:nvPr/>
          </p:nvGrpSpPr>
          <p:grpSpPr>
            <a:xfrm rot="0">
              <a:off x="0" y="0"/>
              <a:ext cx="697368" cy="1872593"/>
              <a:chOff x="0" y="0"/>
              <a:chExt cx="137752" cy="369895"/>
            </a:xfrm>
          </p:grpSpPr>
          <p:sp>
            <p:nvSpPr>
              <p:cNvPr name="Freeform 47" id="47"/>
              <p:cNvSpPr/>
              <p:nvPr/>
            </p:nvSpPr>
            <p:spPr>
              <a:xfrm flipH="false" flipV="false" rot="0">
                <a:off x="0" y="0"/>
                <a:ext cx="137752" cy="369895"/>
              </a:xfrm>
              <a:custGeom>
                <a:avLst/>
                <a:gdLst/>
                <a:ahLst/>
                <a:cxnLst/>
                <a:rect r="r" b="b" t="t" l="l"/>
                <a:pathLst>
                  <a:path h="369895" w="137752">
                    <a:moveTo>
                      <a:pt x="68876" y="0"/>
                    </a:moveTo>
                    <a:lnTo>
                      <a:pt x="68876" y="0"/>
                    </a:lnTo>
                    <a:cubicBezTo>
                      <a:pt x="87143" y="0"/>
                      <a:pt x="104662" y="7257"/>
                      <a:pt x="117578" y="20173"/>
                    </a:cubicBezTo>
                    <a:cubicBezTo>
                      <a:pt x="130495" y="33090"/>
                      <a:pt x="137752" y="50609"/>
                      <a:pt x="137752" y="68876"/>
                    </a:cubicBezTo>
                    <a:lnTo>
                      <a:pt x="137752" y="301019"/>
                    </a:lnTo>
                    <a:cubicBezTo>
                      <a:pt x="137752" y="319286"/>
                      <a:pt x="130495" y="336805"/>
                      <a:pt x="117578" y="349722"/>
                    </a:cubicBezTo>
                    <a:cubicBezTo>
                      <a:pt x="104662" y="362638"/>
                      <a:pt x="87143" y="369895"/>
                      <a:pt x="68876" y="369895"/>
                    </a:cubicBezTo>
                    <a:lnTo>
                      <a:pt x="68876" y="369895"/>
                    </a:lnTo>
                    <a:cubicBezTo>
                      <a:pt x="50609" y="369895"/>
                      <a:pt x="33090" y="362638"/>
                      <a:pt x="20173" y="349722"/>
                    </a:cubicBezTo>
                    <a:cubicBezTo>
                      <a:pt x="7257" y="336805"/>
                      <a:pt x="0" y="319286"/>
                      <a:pt x="0" y="301019"/>
                    </a:cubicBezTo>
                    <a:lnTo>
                      <a:pt x="0" y="68876"/>
                    </a:lnTo>
                    <a:cubicBezTo>
                      <a:pt x="0" y="50609"/>
                      <a:pt x="7257" y="33090"/>
                      <a:pt x="20173" y="20173"/>
                    </a:cubicBezTo>
                    <a:cubicBezTo>
                      <a:pt x="33090" y="7257"/>
                      <a:pt x="50609" y="0"/>
                      <a:pt x="68876" y="0"/>
                    </a:cubicBezTo>
                    <a:close/>
                  </a:path>
                </a:pathLst>
              </a:custGeom>
              <a:solidFill>
                <a:srgbClr val="000000"/>
              </a:solidFill>
            </p:spPr>
          </p:sp>
          <p:sp>
            <p:nvSpPr>
              <p:cNvPr name="TextBox 48" id="48"/>
              <p:cNvSpPr txBox="true"/>
              <p:nvPr/>
            </p:nvSpPr>
            <p:spPr>
              <a:xfrm>
                <a:off x="0" y="-38100"/>
                <a:ext cx="137752" cy="407995"/>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20550" y="129740"/>
              <a:ext cx="456267" cy="456267"/>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20550" y="708163"/>
              <a:ext cx="456267" cy="456267"/>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A8A8"/>
              </a:solidFill>
            </p:spPr>
          </p:sp>
          <p:sp>
            <p:nvSpPr>
              <p:cNvPr name="TextBox 54" id="5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20550" y="1246831"/>
              <a:ext cx="456267" cy="456267"/>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A8A8"/>
              </a:solidFill>
            </p:spPr>
          </p:sp>
          <p:sp>
            <p:nvSpPr>
              <p:cNvPr name="TextBox 57" id="5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58" id="58"/>
          <p:cNvGrpSpPr/>
          <p:nvPr/>
        </p:nvGrpSpPr>
        <p:grpSpPr>
          <a:xfrm rot="0">
            <a:off x="4393681" y="5920013"/>
            <a:ext cx="9331379" cy="764712"/>
            <a:chOff x="0" y="0"/>
            <a:chExt cx="2457647" cy="201406"/>
          </a:xfrm>
        </p:grpSpPr>
        <p:sp>
          <p:nvSpPr>
            <p:cNvPr name="Freeform 59" id="59"/>
            <p:cNvSpPr/>
            <p:nvPr/>
          </p:nvSpPr>
          <p:spPr>
            <a:xfrm flipH="false" flipV="false" rot="0">
              <a:off x="0" y="0"/>
              <a:ext cx="2457647" cy="201406"/>
            </a:xfrm>
            <a:custGeom>
              <a:avLst/>
              <a:gdLst/>
              <a:ahLst/>
              <a:cxnLst/>
              <a:rect r="r" b="b" t="t" l="l"/>
              <a:pathLst>
                <a:path h="201406" w="2457647">
                  <a:moveTo>
                    <a:pt x="42002" y="0"/>
                  </a:moveTo>
                  <a:lnTo>
                    <a:pt x="2415646" y="0"/>
                  </a:lnTo>
                  <a:cubicBezTo>
                    <a:pt x="2426785" y="0"/>
                    <a:pt x="2437468" y="4425"/>
                    <a:pt x="2445345" y="12302"/>
                  </a:cubicBezTo>
                  <a:cubicBezTo>
                    <a:pt x="2453222" y="20179"/>
                    <a:pt x="2457647" y="30862"/>
                    <a:pt x="2457647" y="42002"/>
                  </a:cubicBezTo>
                  <a:lnTo>
                    <a:pt x="2457647" y="159404"/>
                  </a:lnTo>
                  <a:cubicBezTo>
                    <a:pt x="2457647" y="170543"/>
                    <a:pt x="2453222" y="181227"/>
                    <a:pt x="2445345" y="189104"/>
                  </a:cubicBezTo>
                  <a:cubicBezTo>
                    <a:pt x="2437468" y="196980"/>
                    <a:pt x="2426785" y="201406"/>
                    <a:pt x="2415646" y="201406"/>
                  </a:cubicBezTo>
                  <a:lnTo>
                    <a:pt x="42002" y="201406"/>
                  </a:lnTo>
                  <a:cubicBezTo>
                    <a:pt x="30862" y="201406"/>
                    <a:pt x="20179" y="196980"/>
                    <a:pt x="12302" y="189104"/>
                  </a:cubicBezTo>
                  <a:cubicBezTo>
                    <a:pt x="4425" y="181227"/>
                    <a:pt x="0" y="170543"/>
                    <a:pt x="0" y="159404"/>
                  </a:cubicBezTo>
                  <a:lnTo>
                    <a:pt x="0" y="42002"/>
                  </a:lnTo>
                  <a:cubicBezTo>
                    <a:pt x="0" y="30862"/>
                    <a:pt x="4425" y="20179"/>
                    <a:pt x="12302" y="12302"/>
                  </a:cubicBezTo>
                  <a:cubicBezTo>
                    <a:pt x="20179" y="4425"/>
                    <a:pt x="30862" y="0"/>
                    <a:pt x="42002" y="0"/>
                  </a:cubicBezTo>
                  <a:close/>
                </a:path>
              </a:pathLst>
            </a:custGeom>
            <a:solidFill>
              <a:srgbClr val="FFFFFF"/>
            </a:solidFill>
          </p:spPr>
        </p:sp>
        <p:sp>
          <p:nvSpPr>
            <p:cNvPr name="TextBox 60" id="60"/>
            <p:cNvSpPr txBox="true"/>
            <p:nvPr/>
          </p:nvSpPr>
          <p:spPr>
            <a:xfrm>
              <a:off x="0" y="-66675"/>
              <a:ext cx="2457647" cy="268081"/>
            </a:xfrm>
            <a:prstGeom prst="rect">
              <a:avLst/>
            </a:prstGeom>
          </p:spPr>
          <p:txBody>
            <a:bodyPr anchor="ctr" rtlCol="false" tIns="50800" lIns="50800" bIns="50800" rIns="50800"/>
            <a:lstStyle/>
            <a:p>
              <a:pPr algn="ctr">
                <a:lnSpc>
                  <a:spcPts val="4479"/>
                </a:lnSpc>
              </a:pPr>
              <a:r>
                <a:rPr lang="en-US" b="true" sz="3199">
                  <a:solidFill>
                    <a:srgbClr val="205D1C"/>
                  </a:solidFill>
                  <a:latin typeface="Inter Medium"/>
                  <a:ea typeface="Inter Medium"/>
                  <a:cs typeface="Inter Medium"/>
                  <a:sym typeface="Inter Medium"/>
                </a:rPr>
                <a:t>CONCEPTION, LABAY, AGUSTIN, MOLINOS</a:t>
              </a:r>
            </a:p>
          </p:txBody>
        </p:sp>
      </p:grpSp>
      <p:sp>
        <p:nvSpPr>
          <p:cNvPr name="Freeform 61" id="61"/>
          <p:cNvSpPr/>
          <p:nvPr/>
        </p:nvSpPr>
        <p:spPr>
          <a:xfrm flipH="false" flipV="false" rot="0">
            <a:off x="3177894" y="7084144"/>
            <a:ext cx="3796503" cy="3561810"/>
          </a:xfrm>
          <a:custGeom>
            <a:avLst/>
            <a:gdLst/>
            <a:ahLst/>
            <a:cxnLst/>
            <a:rect r="r" b="b" t="t" l="l"/>
            <a:pathLst>
              <a:path h="3561810" w="3796503">
                <a:moveTo>
                  <a:pt x="0" y="0"/>
                </a:moveTo>
                <a:lnTo>
                  <a:pt x="3796503" y="0"/>
                </a:lnTo>
                <a:lnTo>
                  <a:pt x="3796503" y="3561810"/>
                </a:lnTo>
                <a:lnTo>
                  <a:pt x="0" y="3561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2" id="62"/>
          <p:cNvSpPr txBox="true"/>
          <p:nvPr/>
        </p:nvSpPr>
        <p:spPr>
          <a:xfrm rot="0">
            <a:off x="396558" y="2419146"/>
            <a:ext cx="17479013" cy="2548529"/>
          </a:xfrm>
          <a:prstGeom prst="rect">
            <a:avLst/>
          </a:prstGeom>
        </p:spPr>
        <p:txBody>
          <a:bodyPr anchor="t" rtlCol="false" tIns="0" lIns="0" bIns="0" rIns="0">
            <a:spAutoFit/>
          </a:bodyPr>
          <a:lstStyle/>
          <a:p>
            <a:pPr algn="ctr">
              <a:lnSpc>
                <a:spcPts val="9628"/>
              </a:lnSpc>
            </a:pPr>
            <a:r>
              <a:rPr lang="en-US" b="true" sz="10818">
                <a:solidFill>
                  <a:srgbClr val="FFFFFF"/>
                </a:solidFill>
                <a:latin typeface="Museo Moderno Bold"/>
                <a:ea typeface="Museo Moderno Bold"/>
                <a:cs typeface="Museo Moderno Bold"/>
                <a:sym typeface="Museo Moderno Bold"/>
              </a:rPr>
              <a:t>AI-TRACK: TRANSIT TRACKER</a:t>
            </a:r>
          </a:p>
        </p:txBody>
      </p:sp>
      <p:sp>
        <p:nvSpPr>
          <p:cNvPr name="TextBox 63" id="63"/>
          <p:cNvSpPr txBox="true"/>
          <p:nvPr/>
        </p:nvSpPr>
        <p:spPr>
          <a:xfrm rot="0">
            <a:off x="7132906" y="560300"/>
            <a:ext cx="4022187" cy="372745"/>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Inter"/>
                <a:ea typeface="Inter"/>
                <a:cs typeface="Inter"/>
                <a:sym typeface="Inter"/>
              </a:rPr>
              <a:t>ITS120L - GROUP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10558475" y="0"/>
            <a:ext cx="9827328" cy="10287000"/>
          </a:xfrm>
          <a:custGeom>
            <a:avLst/>
            <a:gdLst/>
            <a:ahLst/>
            <a:cxnLst/>
            <a:rect r="r" b="b" t="t" l="l"/>
            <a:pathLst>
              <a:path h="10287000" w="9827328">
                <a:moveTo>
                  <a:pt x="0" y="0"/>
                </a:moveTo>
                <a:lnTo>
                  <a:pt x="9827327" y="0"/>
                </a:lnTo>
                <a:lnTo>
                  <a:pt x="9827327" y="10287000"/>
                </a:lnTo>
                <a:lnTo>
                  <a:pt x="0" y="10287000"/>
                </a:lnTo>
                <a:lnTo>
                  <a:pt x="0" y="0"/>
                </a:lnTo>
                <a:close/>
              </a:path>
            </a:pathLst>
          </a:custGeom>
          <a:blipFill>
            <a:blip r:embed="rId6"/>
            <a:stretch>
              <a:fillRect l="-6849" t="0" r="0" b="0"/>
            </a:stretch>
          </a:blipFill>
        </p:spPr>
      </p:sp>
      <p:sp>
        <p:nvSpPr>
          <p:cNvPr name="TextBox 18" id="18"/>
          <p:cNvSpPr txBox="true"/>
          <p:nvPr/>
        </p:nvSpPr>
        <p:spPr>
          <a:xfrm rot="0">
            <a:off x="495209" y="668397"/>
            <a:ext cx="8648791" cy="3616206"/>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3</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CLOUD-BASED DATABASE</a:t>
            </a:r>
          </a:p>
        </p:txBody>
      </p:sp>
      <p:sp>
        <p:nvSpPr>
          <p:cNvPr name="TextBox 19" id="19"/>
          <p:cNvSpPr txBox="true"/>
          <p:nvPr/>
        </p:nvSpPr>
        <p:spPr>
          <a:xfrm rot="0">
            <a:off x="495209" y="5086350"/>
            <a:ext cx="8115300" cy="2693036"/>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Information stored on the application is sent over towards the cloud database for viewing by database administrators and partner organizations such as LGUs and government bodies.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10574104" y="-1485663"/>
            <a:ext cx="7715238" cy="16144379"/>
          </a:xfrm>
          <a:custGeom>
            <a:avLst/>
            <a:gdLst/>
            <a:ahLst/>
            <a:cxnLst/>
            <a:rect r="r" b="b" t="t" l="l"/>
            <a:pathLst>
              <a:path h="16144379" w="7715238">
                <a:moveTo>
                  <a:pt x="0" y="0"/>
                </a:moveTo>
                <a:lnTo>
                  <a:pt x="7715238" y="0"/>
                </a:lnTo>
                <a:lnTo>
                  <a:pt x="7715238" y="16144380"/>
                </a:lnTo>
                <a:lnTo>
                  <a:pt x="0" y="16144380"/>
                </a:lnTo>
                <a:lnTo>
                  <a:pt x="0" y="0"/>
                </a:lnTo>
                <a:close/>
              </a:path>
            </a:pathLst>
          </a:custGeom>
          <a:blipFill>
            <a:blip r:embed="rId6"/>
            <a:stretch>
              <a:fillRect l="0" t="-3098" r="0" b="-3098"/>
            </a:stretch>
          </a:blipFill>
        </p:spPr>
      </p:sp>
      <p:sp>
        <p:nvSpPr>
          <p:cNvPr name="TextBox 18" id="18"/>
          <p:cNvSpPr txBox="true"/>
          <p:nvPr/>
        </p:nvSpPr>
        <p:spPr>
          <a:xfrm rot="0">
            <a:off x="495209" y="668397"/>
            <a:ext cx="9857640" cy="3616206"/>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4</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REPORT ISSUE FUCNTION</a:t>
            </a:r>
          </a:p>
        </p:txBody>
      </p:sp>
      <p:sp>
        <p:nvSpPr>
          <p:cNvPr name="TextBox 19" id="19"/>
          <p:cNvSpPr txBox="true"/>
          <p:nvPr/>
        </p:nvSpPr>
        <p:spPr>
          <a:xfrm rot="0">
            <a:off x="495209" y="5086350"/>
            <a:ext cx="8115300" cy="2150111"/>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Users are allowed to report any inconveniences or issues with their experience. The user can fill out the following metrics for their report.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10348711" y="-2904135"/>
            <a:ext cx="7939289" cy="17642865"/>
          </a:xfrm>
          <a:custGeom>
            <a:avLst/>
            <a:gdLst/>
            <a:ahLst/>
            <a:cxnLst/>
            <a:rect r="r" b="b" t="t" l="l"/>
            <a:pathLst>
              <a:path h="17642865" w="7939289">
                <a:moveTo>
                  <a:pt x="0" y="0"/>
                </a:moveTo>
                <a:lnTo>
                  <a:pt x="7939289" y="0"/>
                </a:lnTo>
                <a:lnTo>
                  <a:pt x="7939289" y="17642865"/>
                </a:lnTo>
                <a:lnTo>
                  <a:pt x="0" y="17642865"/>
                </a:lnTo>
                <a:lnTo>
                  <a:pt x="0" y="0"/>
                </a:lnTo>
                <a:close/>
              </a:path>
            </a:pathLst>
          </a:custGeom>
          <a:blipFill>
            <a:blip r:embed="rId6"/>
            <a:stretch>
              <a:fillRect l="0" t="0" r="0" b="0"/>
            </a:stretch>
          </a:blipFill>
        </p:spPr>
      </p:sp>
      <p:sp>
        <p:nvSpPr>
          <p:cNvPr name="TextBox 18" id="18"/>
          <p:cNvSpPr txBox="true"/>
          <p:nvPr/>
        </p:nvSpPr>
        <p:spPr>
          <a:xfrm rot="0">
            <a:off x="332451" y="645887"/>
            <a:ext cx="10240311" cy="3616206"/>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5</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REGISTER TRANSIT FUCNTION</a:t>
            </a:r>
          </a:p>
        </p:txBody>
      </p:sp>
      <p:sp>
        <p:nvSpPr>
          <p:cNvPr name="TextBox 19" id="19"/>
          <p:cNvSpPr txBox="true"/>
          <p:nvPr/>
        </p:nvSpPr>
        <p:spPr>
          <a:xfrm rot="0">
            <a:off x="495209" y="5086350"/>
            <a:ext cx="8115300" cy="2150111"/>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Operators can manually register a transit route via the application, inputting transit name, type, license ID, vehicle plate number and optional coordinates.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635886" cy="10287000"/>
            <a:chOff x="0" y="0"/>
            <a:chExt cx="2801221" cy="2709333"/>
          </a:xfrm>
        </p:grpSpPr>
        <p:sp>
          <p:nvSpPr>
            <p:cNvPr name="Freeform 9" id="9"/>
            <p:cNvSpPr/>
            <p:nvPr/>
          </p:nvSpPr>
          <p:spPr>
            <a:xfrm flipH="false" flipV="false" rot="0">
              <a:off x="0" y="0"/>
              <a:ext cx="2801221" cy="2709333"/>
            </a:xfrm>
            <a:custGeom>
              <a:avLst/>
              <a:gdLst/>
              <a:ahLst/>
              <a:cxnLst/>
              <a:rect r="r" b="b" t="t" l="l"/>
              <a:pathLst>
                <a:path h="2709333" w="2801221">
                  <a:moveTo>
                    <a:pt x="0" y="0"/>
                  </a:moveTo>
                  <a:lnTo>
                    <a:pt x="2801221" y="0"/>
                  </a:lnTo>
                  <a:lnTo>
                    <a:pt x="2801221" y="2709333"/>
                  </a:lnTo>
                  <a:lnTo>
                    <a:pt x="0" y="2709333"/>
                  </a:lnTo>
                  <a:close/>
                </a:path>
              </a:pathLst>
            </a:custGeom>
            <a:solidFill>
              <a:srgbClr val="205D1C"/>
            </a:solidFill>
          </p:spPr>
        </p:sp>
        <p:sp>
          <p:nvSpPr>
            <p:cNvPr name="TextBox 10" id="10"/>
            <p:cNvSpPr txBox="true"/>
            <p:nvPr/>
          </p:nvSpPr>
          <p:spPr>
            <a:xfrm>
              <a:off x="0" y="-38100"/>
              <a:ext cx="2801221"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10635886" y="0"/>
            <a:ext cx="7652114" cy="17004699"/>
          </a:xfrm>
          <a:custGeom>
            <a:avLst/>
            <a:gdLst/>
            <a:ahLst/>
            <a:cxnLst/>
            <a:rect r="r" b="b" t="t" l="l"/>
            <a:pathLst>
              <a:path h="17004699" w="7652114">
                <a:moveTo>
                  <a:pt x="0" y="0"/>
                </a:moveTo>
                <a:lnTo>
                  <a:pt x="7652114" y="0"/>
                </a:lnTo>
                <a:lnTo>
                  <a:pt x="7652114" y="17004699"/>
                </a:lnTo>
                <a:lnTo>
                  <a:pt x="0" y="17004699"/>
                </a:lnTo>
                <a:lnTo>
                  <a:pt x="0" y="0"/>
                </a:lnTo>
                <a:close/>
              </a:path>
            </a:pathLst>
          </a:custGeom>
          <a:blipFill>
            <a:blip r:embed="rId6"/>
            <a:stretch>
              <a:fillRect l="0" t="0" r="0" b="0"/>
            </a:stretch>
          </a:blipFill>
        </p:spPr>
      </p:sp>
      <p:sp>
        <p:nvSpPr>
          <p:cNvPr name="TextBox 18" id="18"/>
          <p:cNvSpPr txBox="true"/>
          <p:nvPr/>
        </p:nvSpPr>
        <p:spPr>
          <a:xfrm rot="0">
            <a:off x="332451" y="645887"/>
            <a:ext cx="10240311" cy="3616206"/>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6</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LOG OUT AND EXIT SCREEN</a:t>
            </a:r>
          </a:p>
        </p:txBody>
      </p:sp>
      <p:sp>
        <p:nvSpPr>
          <p:cNvPr name="TextBox 19" id="19"/>
          <p:cNvSpPr txBox="true"/>
          <p:nvPr/>
        </p:nvSpPr>
        <p:spPr>
          <a:xfrm rot="0">
            <a:off x="495209" y="5086350"/>
            <a:ext cx="8115300" cy="1607186"/>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Users can log-out and exit the app from the log out and exit screen to terminate their current session.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0">
            <a:off x="0" y="1378815"/>
            <a:ext cx="18269658" cy="8884939"/>
            <a:chOff x="0" y="0"/>
            <a:chExt cx="4236902" cy="2060499"/>
          </a:xfrm>
        </p:grpSpPr>
        <p:sp>
          <p:nvSpPr>
            <p:cNvPr name="Freeform 3" id="3"/>
            <p:cNvSpPr/>
            <p:nvPr/>
          </p:nvSpPr>
          <p:spPr>
            <a:xfrm flipH="false" flipV="false" rot="0">
              <a:off x="0" y="0"/>
              <a:ext cx="4236902" cy="2060499"/>
            </a:xfrm>
            <a:custGeom>
              <a:avLst/>
              <a:gdLst/>
              <a:ahLst/>
              <a:cxnLst/>
              <a:rect r="r" b="b" t="t" l="l"/>
              <a:pathLst>
                <a:path h="2060499" w="4236902">
                  <a:moveTo>
                    <a:pt x="0" y="0"/>
                  </a:moveTo>
                  <a:lnTo>
                    <a:pt x="4236902" y="0"/>
                  </a:lnTo>
                  <a:lnTo>
                    <a:pt x="4236902" y="2060499"/>
                  </a:lnTo>
                  <a:lnTo>
                    <a:pt x="0" y="2060499"/>
                  </a:lnTo>
                  <a:close/>
                </a:path>
              </a:pathLst>
            </a:custGeom>
            <a:solidFill>
              <a:srgbClr val="205D1C"/>
            </a:solidFill>
          </p:spPr>
        </p:sp>
        <p:sp>
          <p:nvSpPr>
            <p:cNvPr name="TextBox 4" id="4"/>
            <p:cNvSpPr txBox="true"/>
            <p:nvPr/>
          </p:nvSpPr>
          <p:spPr>
            <a:xfrm>
              <a:off x="0" y="-38100"/>
              <a:ext cx="4236902" cy="2098599"/>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54353" y="5766724"/>
            <a:ext cx="18396707" cy="0"/>
          </a:xfrm>
          <a:prstGeom prst="line">
            <a:avLst/>
          </a:prstGeom>
          <a:ln cap="flat" w="28575">
            <a:solidFill>
              <a:srgbClr val="FFFFFF"/>
            </a:solidFill>
            <a:prstDash val="lgDash"/>
            <a:headEnd type="none" len="sm" w="sm"/>
            <a:tailEnd type="none" len="sm" w="sm"/>
          </a:ln>
        </p:spPr>
      </p:sp>
      <p:sp>
        <p:nvSpPr>
          <p:cNvPr name="AutoShape 6" id="6"/>
          <p:cNvSpPr/>
          <p:nvPr/>
        </p:nvSpPr>
        <p:spPr>
          <a:xfrm>
            <a:off x="-54353" y="6860938"/>
            <a:ext cx="18396707" cy="0"/>
          </a:xfrm>
          <a:prstGeom prst="line">
            <a:avLst/>
          </a:prstGeom>
          <a:ln cap="flat" w="28575">
            <a:solidFill>
              <a:srgbClr val="FFFFFF"/>
            </a:solidFill>
            <a:prstDash val="lgDash"/>
            <a:headEnd type="none" len="sm" w="sm"/>
            <a:tailEnd type="none" len="sm" w="sm"/>
          </a:ln>
        </p:spPr>
      </p:sp>
      <p:sp>
        <p:nvSpPr>
          <p:cNvPr name="Freeform 7" id="7"/>
          <p:cNvSpPr/>
          <p:nvPr/>
        </p:nvSpPr>
        <p:spPr>
          <a:xfrm flipH="false" flipV="false" rot="1468659">
            <a:off x="-607187" y="4479729"/>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468659">
            <a:off x="-1317565" y="7783417"/>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468659">
            <a:off x="-1317565" y="8954179"/>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468659">
            <a:off x="92958" y="9635970"/>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468659">
            <a:off x="624199" y="8824204"/>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468659">
            <a:off x="2144278" y="9876787"/>
            <a:ext cx="3647356" cy="1889993"/>
          </a:xfrm>
          <a:custGeom>
            <a:avLst/>
            <a:gdLst/>
            <a:ahLst/>
            <a:cxnLst/>
            <a:rect r="r" b="b" t="t" l="l"/>
            <a:pathLst>
              <a:path h="1889993" w="3647356">
                <a:moveTo>
                  <a:pt x="0" y="0"/>
                </a:moveTo>
                <a:lnTo>
                  <a:pt x="3647355" y="0"/>
                </a:lnTo>
                <a:lnTo>
                  <a:pt x="3647355"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468659">
            <a:off x="1246106" y="5592838"/>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468659">
            <a:off x="3099399" y="6645421"/>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468659">
            <a:off x="4726838" y="7703074"/>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468659">
            <a:off x="6326693" y="8447834"/>
            <a:ext cx="3647356" cy="1889993"/>
          </a:xfrm>
          <a:custGeom>
            <a:avLst/>
            <a:gdLst/>
            <a:ahLst/>
            <a:cxnLst/>
            <a:rect r="r" b="b" t="t" l="l"/>
            <a:pathLst>
              <a:path h="1889993" w="3647356">
                <a:moveTo>
                  <a:pt x="0" y="0"/>
                </a:moveTo>
                <a:lnTo>
                  <a:pt x="3647356" y="0"/>
                </a:lnTo>
                <a:lnTo>
                  <a:pt x="3647356"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651069">
            <a:off x="15343650" y="4550670"/>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651069">
            <a:off x="13490357" y="5657826"/>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1651069">
            <a:off x="11517107" y="6767164"/>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1651069">
            <a:off x="8936904" y="8020287"/>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1651069">
            <a:off x="12517960" y="9575461"/>
            <a:ext cx="3647356" cy="1889993"/>
          </a:xfrm>
          <a:custGeom>
            <a:avLst/>
            <a:gdLst/>
            <a:ahLst/>
            <a:cxnLst/>
            <a:rect r="r" b="b" t="t" l="l"/>
            <a:pathLst>
              <a:path h="1889993" w="3647356">
                <a:moveTo>
                  <a:pt x="0" y="0"/>
                </a:moveTo>
                <a:lnTo>
                  <a:pt x="3647355" y="0"/>
                </a:lnTo>
                <a:lnTo>
                  <a:pt x="3647355"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651069">
            <a:off x="15150268" y="9570982"/>
            <a:ext cx="3647356" cy="1889993"/>
          </a:xfrm>
          <a:custGeom>
            <a:avLst/>
            <a:gdLst/>
            <a:ahLst/>
            <a:cxnLst/>
            <a:rect r="r" b="b" t="t" l="l"/>
            <a:pathLst>
              <a:path h="1889993" w="3647356">
                <a:moveTo>
                  <a:pt x="0" y="0"/>
                </a:moveTo>
                <a:lnTo>
                  <a:pt x="3647355" y="0"/>
                </a:lnTo>
                <a:lnTo>
                  <a:pt x="3647355" y="1889994"/>
                </a:lnTo>
                <a:lnTo>
                  <a:pt x="0" y="1889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651069">
            <a:off x="16445980" y="7848405"/>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1651069">
            <a:off x="14519057" y="8665470"/>
            <a:ext cx="3647356" cy="1889993"/>
          </a:xfrm>
          <a:custGeom>
            <a:avLst/>
            <a:gdLst/>
            <a:ahLst/>
            <a:cxnLst/>
            <a:rect r="r" b="b" t="t" l="l"/>
            <a:pathLst>
              <a:path h="1889993" w="3647356">
                <a:moveTo>
                  <a:pt x="0" y="0"/>
                </a:moveTo>
                <a:lnTo>
                  <a:pt x="3647356" y="0"/>
                </a:lnTo>
                <a:lnTo>
                  <a:pt x="3647356" y="1889993"/>
                </a:lnTo>
                <a:lnTo>
                  <a:pt x="0" y="1889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1788697">
            <a:off x="-4842569" y="7646179"/>
            <a:ext cx="18288000" cy="2638210"/>
            <a:chOff x="0" y="0"/>
            <a:chExt cx="4816593" cy="694837"/>
          </a:xfrm>
        </p:grpSpPr>
        <p:sp>
          <p:nvSpPr>
            <p:cNvPr name="Freeform 26" id="26"/>
            <p:cNvSpPr/>
            <p:nvPr/>
          </p:nvSpPr>
          <p:spPr>
            <a:xfrm flipH="false" flipV="false" rot="0">
              <a:off x="0" y="0"/>
              <a:ext cx="4816592" cy="694837"/>
            </a:xfrm>
            <a:custGeom>
              <a:avLst/>
              <a:gdLst/>
              <a:ahLst/>
              <a:cxnLst/>
              <a:rect r="r" b="b" t="t" l="l"/>
              <a:pathLst>
                <a:path h="694837" w="4816592">
                  <a:moveTo>
                    <a:pt x="0" y="0"/>
                  </a:moveTo>
                  <a:lnTo>
                    <a:pt x="4816592" y="0"/>
                  </a:lnTo>
                  <a:lnTo>
                    <a:pt x="4816592" y="694837"/>
                  </a:lnTo>
                  <a:lnTo>
                    <a:pt x="0" y="694837"/>
                  </a:lnTo>
                  <a:close/>
                </a:path>
              </a:pathLst>
            </a:custGeom>
            <a:solidFill>
              <a:srgbClr val="A8A8A8"/>
            </a:solidFill>
            <a:ln w="19050" cap="sq">
              <a:solidFill>
                <a:srgbClr val="000000"/>
              </a:solidFill>
              <a:prstDash val="solid"/>
              <a:miter/>
            </a:ln>
          </p:spPr>
        </p:sp>
        <p:sp>
          <p:nvSpPr>
            <p:cNvPr name="TextBox 27" id="27"/>
            <p:cNvSpPr txBox="true"/>
            <p:nvPr/>
          </p:nvSpPr>
          <p:spPr>
            <a:xfrm>
              <a:off x="0" y="-38100"/>
              <a:ext cx="4816593" cy="732937"/>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1788697">
            <a:off x="-4842569" y="7963391"/>
            <a:ext cx="18288000" cy="2003784"/>
            <a:chOff x="0" y="0"/>
            <a:chExt cx="4816593" cy="527746"/>
          </a:xfrm>
        </p:grpSpPr>
        <p:sp>
          <p:nvSpPr>
            <p:cNvPr name="Freeform 29" id="29"/>
            <p:cNvSpPr/>
            <p:nvPr/>
          </p:nvSpPr>
          <p:spPr>
            <a:xfrm flipH="false" flipV="false" rot="0">
              <a:off x="0" y="0"/>
              <a:ext cx="4816592" cy="527746"/>
            </a:xfrm>
            <a:custGeom>
              <a:avLst/>
              <a:gdLst/>
              <a:ahLst/>
              <a:cxnLst/>
              <a:rect r="r" b="b" t="t" l="l"/>
              <a:pathLst>
                <a:path h="527746" w="4816592">
                  <a:moveTo>
                    <a:pt x="0" y="0"/>
                  </a:moveTo>
                  <a:lnTo>
                    <a:pt x="4816592" y="0"/>
                  </a:lnTo>
                  <a:lnTo>
                    <a:pt x="4816592" y="527746"/>
                  </a:lnTo>
                  <a:lnTo>
                    <a:pt x="0" y="527746"/>
                  </a:lnTo>
                  <a:close/>
                </a:path>
              </a:pathLst>
            </a:custGeom>
            <a:solidFill>
              <a:srgbClr val="454A51"/>
            </a:solidFill>
            <a:ln w="19050" cap="sq">
              <a:solidFill>
                <a:srgbClr val="000000"/>
              </a:solidFill>
              <a:prstDash val="solid"/>
              <a:miter/>
            </a:ln>
          </p:spPr>
        </p:sp>
        <p:sp>
          <p:nvSpPr>
            <p:cNvPr name="TextBox 30" id="30"/>
            <p:cNvSpPr txBox="true"/>
            <p:nvPr/>
          </p:nvSpPr>
          <p:spPr>
            <a:xfrm>
              <a:off x="0" y="-38100"/>
              <a:ext cx="4816593" cy="565846"/>
            </a:xfrm>
            <a:prstGeom prst="rect">
              <a:avLst/>
            </a:prstGeom>
          </p:spPr>
          <p:txBody>
            <a:bodyPr anchor="ctr" rtlCol="false" tIns="50800" lIns="50800" bIns="50800" rIns="50800"/>
            <a:lstStyle/>
            <a:p>
              <a:pPr algn="ctr">
                <a:lnSpc>
                  <a:spcPts val="2659"/>
                </a:lnSpc>
                <a:spcBef>
                  <a:spcPct val="0"/>
                </a:spcBef>
              </a:pPr>
            </a:p>
          </p:txBody>
        </p:sp>
      </p:grpSp>
      <p:sp>
        <p:nvSpPr>
          <p:cNvPr name="AutoShape 31" id="31"/>
          <p:cNvSpPr/>
          <p:nvPr/>
        </p:nvSpPr>
        <p:spPr>
          <a:xfrm>
            <a:off x="-3632494" y="4419344"/>
            <a:ext cx="15867850" cy="9091880"/>
          </a:xfrm>
          <a:prstGeom prst="line">
            <a:avLst/>
          </a:prstGeom>
          <a:ln cap="flat" w="104775">
            <a:solidFill>
              <a:srgbClr val="FFFFFF"/>
            </a:solidFill>
            <a:prstDash val="lgDash"/>
            <a:headEnd type="none" len="sm" w="sm"/>
            <a:tailEnd type="none" len="sm" w="sm"/>
          </a:ln>
        </p:spPr>
      </p:sp>
      <p:grpSp>
        <p:nvGrpSpPr>
          <p:cNvPr name="Group 32" id="32"/>
          <p:cNvGrpSpPr/>
          <p:nvPr/>
        </p:nvGrpSpPr>
        <p:grpSpPr>
          <a:xfrm rot="9084450">
            <a:off x="5436995" y="7328966"/>
            <a:ext cx="18288000" cy="2638210"/>
            <a:chOff x="0" y="0"/>
            <a:chExt cx="4816593" cy="694837"/>
          </a:xfrm>
        </p:grpSpPr>
        <p:sp>
          <p:nvSpPr>
            <p:cNvPr name="Freeform 33" id="33"/>
            <p:cNvSpPr/>
            <p:nvPr/>
          </p:nvSpPr>
          <p:spPr>
            <a:xfrm flipH="false" flipV="false" rot="0">
              <a:off x="0" y="0"/>
              <a:ext cx="4816592" cy="694837"/>
            </a:xfrm>
            <a:custGeom>
              <a:avLst/>
              <a:gdLst/>
              <a:ahLst/>
              <a:cxnLst/>
              <a:rect r="r" b="b" t="t" l="l"/>
              <a:pathLst>
                <a:path h="694837" w="4816592">
                  <a:moveTo>
                    <a:pt x="0" y="0"/>
                  </a:moveTo>
                  <a:lnTo>
                    <a:pt x="4816592" y="0"/>
                  </a:lnTo>
                  <a:lnTo>
                    <a:pt x="4816592" y="694837"/>
                  </a:lnTo>
                  <a:lnTo>
                    <a:pt x="0" y="694837"/>
                  </a:lnTo>
                  <a:close/>
                </a:path>
              </a:pathLst>
            </a:custGeom>
            <a:solidFill>
              <a:srgbClr val="A8A8A8"/>
            </a:solidFill>
            <a:ln w="19050" cap="sq">
              <a:solidFill>
                <a:srgbClr val="000000"/>
              </a:solidFill>
              <a:prstDash val="solid"/>
              <a:miter/>
            </a:ln>
          </p:spPr>
        </p:sp>
        <p:sp>
          <p:nvSpPr>
            <p:cNvPr name="TextBox 34" id="34"/>
            <p:cNvSpPr txBox="true"/>
            <p:nvPr/>
          </p:nvSpPr>
          <p:spPr>
            <a:xfrm>
              <a:off x="0" y="-38100"/>
              <a:ext cx="4816593" cy="732937"/>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9084450">
            <a:off x="5436995" y="7646179"/>
            <a:ext cx="18288000" cy="2003784"/>
            <a:chOff x="0" y="0"/>
            <a:chExt cx="4816593" cy="527746"/>
          </a:xfrm>
        </p:grpSpPr>
        <p:sp>
          <p:nvSpPr>
            <p:cNvPr name="Freeform 36" id="36"/>
            <p:cNvSpPr/>
            <p:nvPr/>
          </p:nvSpPr>
          <p:spPr>
            <a:xfrm flipH="false" flipV="false" rot="0">
              <a:off x="0" y="0"/>
              <a:ext cx="4816592" cy="527746"/>
            </a:xfrm>
            <a:custGeom>
              <a:avLst/>
              <a:gdLst/>
              <a:ahLst/>
              <a:cxnLst/>
              <a:rect r="r" b="b" t="t" l="l"/>
              <a:pathLst>
                <a:path h="527746" w="4816592">
                  <a:moveTo>
                    <a:pt x="0" y="0"/>
                  </a:moveTo>
                  <a:lnTo>
                    <a:pt x="4816592" y="0"/>
                  </a:lnTo>
                  <a:lnTo>
                    <a:pt x="4816592" y="527746"/>
                  </a:lnTo>
                  <a:lnTo>
                    <a:pt x="0" y="527746"/>
                  </a:lnTo>
                  <a:close/>
                </a:path>
              </a:pathLst>
            </a:custGeom>
            <a:solidFill>
              <a:srgbClr val="454A51"/>
            </a:solidFill>
            <a:ln w="19050" cap="sq">
              <a:solidFill>
                <a:srgbClr val="000000"/>
              </a:solidFill>
              <a:prstDash val="solid"/>
              <a:miter/>
            </a:ln>
          </p:spPr>
        </p:sp>
        <p:sp>
          <p:nvSpPr>
            <p:cNvPr name="TextBox 37" id="37"/>
            <p:cNvSpPr txBox="true"/>
            <p:nvPr/>
          </p:nvSpPr>
          <p:spPr>
            <a:xfrm>
              <a:off x="0" y="-38100"/>
              <a:ext cx="4816593" cy="565846"/>
            </a:xfrm>
            <a:prstGeom prst="rect">
              <a:avLst/>
            </a:prstGeom>
          </p:spPr>
          <p:txBody>
            <a:bodyPr anchor="ctr" rtlCol="false" tIns="50800" lIns="50800" bIns="50800" rIns="50800"/>
            <a:lstStyle/>
            <a:p>
              <a:pPr algn="ctr">
                <a:lnSpc>
                  <a:spcPts val="2659"/>
                </a:lnSpc>
                <a:spcBef>
                  <a:spcPct val="0"/>
                </a:spcBef>
              </a:pPr>
            </a:p>
          </p:txBody>
        </p:sp>
      </p:grpSp>
      <p:sp>
        <p:nvSpPr>
          <p:cNvPr name="AutoShape 38" id="38"/>
          <p:cNvSpPr/>
          <p:nvPr/>
        </p:nvSpPr>
        <p:spPr>
          <a:xfrm flipH="true">
            <a:off x="6552145" y="4271965"/>
            <a:ext cx="16057700" cy="8752211"/>
          </a:xfrm>
          <a:prstGeom prst="line">
            <a:avLst/>
          </a:prstGeom>
          <a:ln cap="flat" w="104775">
            <a:solidFill>
              <a:srgbClr val="FFFFFF"/>
            </a:solidFill>
            <a:prstDash val="lgDash"/>
            <a:headEnd type="none" len="sm" w="sm"/>
            <a:tailEnd type="none" len="sm" w="sm"/>
          </a:ln>
        </p:spPr>
      </p:sp>
      <p:sp>
        <p:nvSpPr>
          <p:cNvPr name="Freeform 39" id="39"/>
          <p:cNvSpPr/>
          <p:nvPr/>
        </p:nvSpPr>
        <p:spPr>
          <a:xfrm flipH="false" flipV="false" rot="0">
            <a:off x="-834828" y="4922152"/>
            <a:ext cx="3706586" cy="3598758"/>
          </a:xfrm>
          <a:custGeom>
            <a:avLst/>
            <a:gdLst/>
            <a:ahLst/>
            <a:cxnLst/>
            <a:rect r="r" b="b" t="t" l="l"/>
            <a:pathLst>
              <a:path h="3598758" w="3706586">
                <a:moveTo>
                  <a:pt x="0" y="0"/>
                </a:moveTo>
                <a:lnTo>
                  <a:pt x="3706586" y="0"/>
                </a:lnTo>
                <a:lnTo>
                  <a:pt x="3706586" y="3598758"/>
                </a:lnTo>
                <a:lnTo>
                  <a:pt x="0" y="3598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2972228" y="7040409"/>
            <a:ext cx="3706586" cy="3598758"/>
          </a:xfrm>
          <a:custGeom>
            <a:avLst/>
            <a:gdLst/>
            <a:ahLst/>
            <a:cxnLst/>
            <a:rect r="r" b="b" t="t" l="l"/>
            <a:pathLst>
              <a:path h="3598758" w="3706586">
                <a:moveTo>
                  <a:pt x="0" y="0"/>
                </a:moveTo>
                <a:lnTo>
                  <a:pt x="3706587" y="0"/>
                </a:lnTo>
                <a:lnTo>
                  <a:pt x="3706587" y="3598758"/>
                </a:lnTo>
                <a:lnTo>
                  <a:pt x="0" y="3598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true" flipV="false" rot="0">
            <a:off x="13260064" y="6080767"/>
            <a:ext cx="3706586" cy="3598758"/>
          </a:xfrm>
          <a:custGeom>
            <a:avLst/>
            <a:gdLst/>
            <a:ahLst/>
            <a:cxnLst/>
            <a:rect r="r" b="b" t="t" l="l"/>
            <a:pathLst>
              <a:path h="3598758" w="3706586">
                <a:moveTo>
                  <a:pt x="3706586" y="0"/>
                </a:moveTo>
                <a:lnTo>
                  <a:pt x="0" y="0"/>
                </a:lnTo>
                <a:lnTo>
                  <a:pt x="0" y="3598758"/>
                </a:lnTo>
                <a:lnTo>
                  <a:pt x="3706586" y="3598758"/>
                </a:lnTo>
                <a:lnTo>
                  <a:pt x="3706586"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2" id="42"/>
          <p:cNvGrpSpPr/>
          <p:nvPr/>
        </p:nvGrpSpPr>
        <p:grpSpPr>
          <a:xfrm rot="0">
            <a:off x="8923018" y="8283493"/>
            <a:ext cx="136353" cy="2136197"/>
            <a:chOff x="0" y="0"/>
            <a:chExt cx="35912" cy="562620"/>
          </a:xfrm>
        </p:grpSpPr>
        <p:sp>
          <p:nvSpPr>
            <p:cNvPr name="Freeform 43" id="43"/>
            <p:cNvSpPr/>
            <p:nvPr/>
          </p:nvSpPr>
          <p:spPr>
            <a:xfrm flipH="false" flipV="false" rot="0">
              <a:off x="0" y="0"/>
              <a:ext cx="35912" cy="562620"/>
            </a:xfrm>
            <a:custGeom>
              <a:avLst/>
              <a:gdLst/>
              <a:ahLst/>
              <a:cxnLst/>
              <a:rect r="r" b="b" t="t" l="l"/>
              <a:pathLst>
                <a:path h="562620" w="35912">
                  <a:moveTo>
                    <a:pt x="0" y="0"/>
                  </a:moveTo>
                  <a:lnTo>
                    <a:pt x="35912" y="0"/>
                  </a:lnTo>
                  <a:lnTo>
                    <a:pt x="35912" y="562620"/>
                  </a:lnTo>
                  <a:lnTo>
                    <a:pt x="0" y="562620"/>
                  </a:lnTo>
                  <a:close/>
                </a:path>
              </a:pathLst>
            </a:custGeom>
            <a:solidFill>
              <a:srgbClr val="A8A8A8"/>
            </a:solidFill>
            <a:ln w="19050" cap="sq">
              <a:solidFill>
                <a:srgbClr val="000000"/>
              </a:solidFill>
              <a:prstDash val="solid"/>
              <a:miter/>
            </a:ln>
          </p:spPr>
        </p:sp>
        <p:sp>
          <p:nvSpPr>
            <p:cNvPr name="TextBox 44" id="44"/>
            <p:cNvSpPr txBox="true"/>
            <p:nvPr/>
          </p:nvSpPr>
          <p:spPr>
            <a:xfrm>
              <a:off x="0" y="-38100"/>
              <a:ext cx="35912" cy="60072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8729681" y="7284613"/>
            <a:ext cx="523026" cy="1404445"/>
            <a:chOff x="0" y="0"/>
            <a:chExt cx="697368" cy="1872593"/>
          </a:xfrm>
        </p:grpSpPr>
        <p:grpSp>
          <p:nvGrpSpPr>
            <p:cNvPr name="Group 46" id="46"/>
            <p:cNvGrpSpPr/>
            <p:nvPr/>
          </p:nvGrpSpPr>
          <p:grpSpPr>
            <a:xfrm rot="0">
              <a:off x="0" y="0"/>
              <a:ext cx="697368" cy="1872593"/>
              <a:chOff x="0" y="0"/>
              <a:chExt cx="137752" cy="369895"/>
            </a:xfrm>
          </p:grpSpPr>
          <p:sp>
            <p:nvSpPr>
              <p:cNvPr name="Freeform 47" id="47"/>
              <p:cNvSpPr/>
              <p:nvPr/>
            </p:nvSpPr>
            <p:spPr>
              <a:xfrm flipH="false" flipV="false" rot="0">
                <a:off x="0" y="0"/>
                <a:ext cx="137752" cy="369895"/>
              </a:xfrm>
              <a:custGeom>
                <a:avLst/>
                <a:gdLst/>
                <a:ahLst/>
                <a:cxnLst/>
                <a:rect r="r" b="b" t="t" l="l"/>
                <a:pathLst>
                  <a:path h="369895" w="137752">
                    <a:moveTo>
                      <a:pt x="68876" y="0"/>
                    </a:moveTo>
                    <a:lnTo>
                      <a:pt x="68876" y="0"/>
                    </a:lnTo>
                    <a:cubicBezTo>
                      <a:pt x="87143" y="0"/>
                      <a:pt x="104662" y="7257"/>
                      <a:pt x="117578" y="20173"/>
                    </a:cubicBezTo>
                    <a:cubicBezTo>
                      <a:pt x="130495" y="33090"/>
                      <a:pt x="137752" y="50609"/>
                      <a:pt x="137752" y="68876"/>
                    </a:cubicBezTo>
                    <a:lnTo>
                      <a:pt x="137752" y="301019"/>
                    </a:lnTo>
                    <a:cubicBezTo>
                      <a:pt x="137752" y="319286"/>
                      <a:pt x="130495" y="336805"/>
                      <a:pt x="117578" y="349722"/>
                    </a:cubicBezTo>
                    <a:cubicBezTo>
                      <a:pt x="104662" y="362638"/>
                      <a:pt x="87143" y="369895"/>
                      <a:pt x="68876" y="369895"/>
                    </a:cubicBezTo>
                    <a:lnTo>
                      <a:pt x="68876" y="369895"/>
                    </a:lnTo>
                    <a:cubicBezTo>
                      <a:pt x="50609" y="369895"/>
                      <a:pt x="33090" y="362638"/>
                      <a:pt x="20173" y="349722"/>
                    </a:cubicBezTo>
                    <a:cubicBezTo>
                      <a:pt x="7257" y="336805"/>
                      <a:pt x="0" y="319286"/>
                      <a:pt x="0" y="301019"/>
                    </a:cubicBezTo>
                    <a:lnTo>
                      <a:pt x="0" y="68876"/>
                    </a:lnTo>
                    <a:cubicBezTo>
                      <a:pt x="0" y="50609"/>
                      <a:pt x="7257" y="33090"/>
                      <a:pt x="20173" y="20173"/>
                    </a:cubicBezTo>
                    <a:cubicBezTo>
                      <a:pt x="33090" y="7257"/>
                      <a:pt x="50609" y="0"/>
                      <a:pt x="68876" y="0"/>
                    </a:cubicBezTo>
                    <a:close/>
                  </a:path>
                </a:pathLst>
              </a:custGeom>
              <a:solidFill>
                <a:srgbClr val="000000"/>
              </a:solidFill>
            </p:spPr>
          </p:sp>
          <p:sp>
            <p:nvSpPr>
              <p:cNvPr name="TextBox 48" id="48"/>
              <p:cNvSpPr txBox="true"/>
              <p:nvPr/>
            </p:nvSpPr>
            <p:spPr>
              <a:xfrm>
                <a:off x="0" y="-38100"/>
                <a:ext cx="137752" cy="407995"/>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20550" y="129740"/>
              <a:ext cx="456267" cy="456267"/>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120550" y="708163"/>
              <a:ext cx="456267" cy="456267"/>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A8A8"/>
              </a:solidFill>
            </p:spPr>
          </p:sp>
          <p:sp>
            <p:nvSpPr>
              <p:cNvPr name="TextBox 54" id="5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120550" y="1246831"/>
              <a:ext cx="456267" cy="456267"/>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A8A8"/>
              </a:solidFill>
            </p:spPr>
          </p:sp>
          <p:sp>
            <p:nvSpPr>
              <p:cNvPr name="TextBox 57" id="5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58" id="58"/>
          <p:cNvSpPr txBox="true"/>
          <p:nvPr/>
        </p:nvSpPr>
        <p:spPr>
          <a:xfrm rot="0">
            <a:off x="4059055" y="2946018"/>
            <a:ext cx="10169889" cy="1330068"/>
          </a:xfrm>
          <a:prstGeom prst="rect">
            <a:avLst/>
          </a:prstGeom>
        </p:spPr>
        <p:txBody>
          <a:bodyPr anchor="t" rtlCol="false" tIns="0" lIns="0" bIns="0" rIns="0">
            <a:spAutoFit/>
          </a:bodyPr>
          <a:lstStyle/>
          <a:p>
            <a:pPr algn="ctr">
              <a:lnSpc>
                <a:spcPts val="9628"/>
              </a:lnSpc>
            </a:pPr>
            <a:r>
              <a:rPr lang="en-US" b="true" sz="10818">
                <a:solidFill>
                  <a:srgbClr val="FFFFFF"/>
                </a:solidFill>
                <a:latin typeface="Museo Moderno Bold"/>
                <a:ea typeface="Museo Moderno Bold"/>
                <a:cs typeface="Museo Moderno Bold"/>
                <a:sym typeface="Museo Moderno Bold"/>
              </a:rPr>
              <a:t>THANK YOU</a:t>
            </a:r>
          </a:p>
        </p:txBody>
      </p:sp>
      <p:sp>
        <p:nvSpPr>
          <p:cNvPr name="TextBox 59" id="59"/>
          <p:cNvSpPr txBox="true"/>
          <p:nvPr/>
        </p:nvSpPr>
        <p:spPr>
          <a:xfrm rot="0">
            <a:off x="7132906" y="560300"/>
            <a:ext cx="4022187" cy="372745"/>
          </a:xfrm>
          <a:prstGeom prst="rect">
            <a:avLst/>
          </a:prstGeom>
        </p:spPr>
        <p:txBody>
          <a:bodyPr anchor="t" rtlCol="false" tIns="0" lIns="0" bIns="0" rIns="0">
            <a:spAutoFit/>
          </a:bodyPr>
          <a:lstStyle/>
          <a:p>
            <a:pPr algn="ctr">
              <a:lnSpc>
                <a:spcPts val="3080"/>
              </a:lnSpc>
              <a:spcBef>
                <a:spcPct val="0"/>
              </a:spcBef>
            </a:pPr>
            <a:r>
              <a:rPr lang="en-US" sz="2200">
                <a:solidFill>
                  <a:srgbClr val="FFFFFF"/>
                </a:solidFill>
                <a:latin typeface="Inter"/>
                <a:ea typeface="Inter"/>
                <a:cs typeface="Inter"/>
                <a:sym typeface="Inter"/>
              </a:rPr>
              <a:t>ITS120L - GROUP 6</a:t>
            </a:r>
          </a:p>
        </p:txBody>
      </p:sp>
      <p:grpSp>
        <p:nvGrpSpPr>
          <p:cNvPr name="Group 60" id="60"/>
          <p:cNvGrpSpPr/>
          <p:nvPr/>
        </p:nvGrpSpPr>
        <p:grpSpPr>
          <a:xfrm rot="0">
            <a:off x="4393681" y="5920013"/>
            <a:ext cx="9331379" cy="764712"/>
            <a:chOff x="0" y="0"/>
            <a:chExt cx="2457647" cy="201406"/>
          </a:xfrm>
        </p:grpSpPr>
        <p:sp>
          <p:nvSpPr>
            <p:cNvPr name="Freeform 61" id="61"/>
            <p:cNvSpPr/>
            <p:nvPr/>
          </p:nvSpPr>
          <p:spPr>
            <a:xfrm flipH="false" flipV="false" rot="0">
              <a:off x="0" y="0"/>
              <a:ext cx="2457647" cy="201406"/>
            </a:xfrm>
            <a:custGeom>
              <a:avLst/>
              <a:gdLst/>
              <a:ahLst/>
              <a:cxnLst/>
              <a:rect r="r" b="b" t="t" l="l"/>
              <a:pathLst>
                <a:path h="201406" w="2457647">
                  <a:moveTo>
                    <a:pt x="42002" y="0"/>
                  </a:moveTo>
                  <a:lnTo>
                    <a:pt x="2415646" y="0"/>
                  </a:lnTo>
                  <a:cubicBezTo>
                    <a:pt x="2426785" y="0"/>
                    <a:pt x="2437468" y="4425"/>
                    <a:pt x="2445345" y="12302"/>
                  </a:cubicBezTo>
                  <a:cubicBezTo>
                    <a:pt x="2453222" y="20179"/>
                    <a:pt x="2457647" y="30862"/>
                    <a:pt x="2457647" y="42002"/>
                  </a:cubicBezTo>
                  <a:lnTo>
                    <a:pt x="2457647" y="159404"/>
                  </a:lnTo>
                  <a:cubicBezTo>
                    <a:pt x="2457647" y="170543"/>
                    <a:pt x="2453222" y="181227"/>
                    <a:pt x="2445345" y="189104"/>
                  </a:cubicBezTo>
                  <a:cubicBezTo>
                    <a:pt x="2437468" y="196980"/>
                    <a:pt x="2426785" y="201406"/>
                    <a:pt x="2415646" y="201406"/>
                  </a:cubicBezTo>
                  <a:lnTo>
                    <a:pt x="42002" y="201406"/>
                  </a:lnTo>
                  <a:cubicBezTo>
                    <a:pt x="30862" y="201406"/>
                    <a:pt x="20179" y="196980"/>
                    <a:pt x="12302" y="189104"/>
                  </a:cubicBezTo>
                  <a:cubicBezTo>
                    <a:pt x="4425" y="181227"/>
                    <a:pt x="0" y="170543"/>
                    <a:pt x="0" y="159404"/>
                  </a:cubicBezTo>
                  <a:lnTo>
                    <a:pt x="0" y="42002"/>
                  </a:lnTo>
                  <a:cubicBezTo>
                    <a:pt x="0" y="30862"/>
                    <a:pt x="4425" y="20179"/>
                    <a:pt x="12302" y="12302"/>
                  </a:cubicBezTo>
                  <a:cubicBezTo>
                    <a:pt x="20179" y="4425"/>
                    <a:pt x="30862" y="0"/>
                    <a:pt x="42002" y="0"/>
                  </a:cubicBezTo>
                  <a:close/>
                </a:path>
              </a:pathLst>
            </a:custGeom>
            <a:solidFill>
              <a:srgbClr val="FFFFFF"/>
            </a:solidFill>
          </p:spPr>
        </p:sp>
        <p:sp>
          <p:nvSpPr>
            <p:cNvPr name="TextBox 62" id="62"/>
            <p:cNvSpPr txBox="true"/>
            <p:nvPr/>
          </p:nvSpPr>
          <p:spPr>
            <a:xfrm>
              <a:off x="0" y="-66675"/>
              <a:ext cx="2457647" cy="268081"/>
            </a:xfrm>
            <a:prstGeom prst="rect">
              <a:avLst/>
            </a:prstGeom>
          </p:spPr>
          <p:txBody>
            <a:bodyPr anchor="ctr" rtlCol="false" tIns="50800" lIns="50800" bIns="50800" rIns="50800"/>
            <a:lstStyle/>
            <a:p>
              <a:pPr algn="ctr">
                <a:lnSpc>
                  <a:spcPts val="4479"/>
                </a:lnSpc>
              </a:pPr>
              <a:r>
                <a:rPr lang="en-US" b="true" sz="3199">
                  <a:solidFill>
                    <a:srgbClr val="205D1C"/>
                  </a:solidFill>
                  <a:latin typeface="Inter Medium"/>
                  <a:ea typeface="Inter Medium"/>
                  <a:cs typeface="Inter Medium"/>
                  <a:sym typeface="Inter Medium"/>
                </a:rPr>
                <a:t>CONCEPTION, LABAY, AGUSTIN, MOLINOS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580079">
            <a:off x="8077200" y="-600709"/>
            <a:ext cx="14282793" cy="13525945"/>
            <a:chOff x="0" y="0"/>
            <a:chExt cx="19043724" cy="18034593"/>
          </a:xfrm>
        </p:grpSpPr>
        <p:grpSp>
          <p:nvGrpSpPr>
            <p:cNvPr name="Group 3" id="3"/>
            <p:cNvGrpSpPr/>
            <p:nvPr/>
          </p:nvGrpSpPr>
          <p:grpSpPr>
            <a:xfrm rot="8328888">
              <a:off x="271435" y="5129449"/>
              <a:ext cx="18500855" cy="7775695"/>
              <a:chOff x="0" y="0"/>
              <a:chExt cx="1653239" cy="694837"/>
            </a:xfrm>
          </p:grpSpPr>
          <p:sp>
            <p:nvSpPr>
              <p:cNvPr name="Freeform 4" id="4"/>
              <p:cNvSpPr/>
              <p:nvPr/>
            </p:nvSpPr>
            <p:spPr>
              <a:xfrm flipH="false" flipV="false" rot="0">
                <a:off x="0" y="0"/>
                <a:ext cx="1653239" cy="694837"/>
              </a:xfrm>
              <a:custGeom>
                <a:avLst/>
                <a:gdLst/>
                <a:ahLst/>
                <a:cxnLst/>
                <a:rect r="r" b="b" t="t" l="l"/>
                <a:pathLst>
                  <a:path h="694837" w="1653239">
                    <a:moveTo>
                      <a:pt x="0" y="0"/>
                    </a:moveTo>
                    <a:lnTo>
                      <a:pt x="1653239" y="0"/>
                    </a:lnTo>
                    <a:lnTo>
                      <a:pt x="1653239" y="694837"/>
                    </a:lnTo>
                    <a:lnTo>
                      <a:pt x="0" y="694837"/>
                    </a:lnTo>
                    <a:close/>
                  </a:path>
                </a:pathLst>
              </a:custGeom>
              <a:solidFill>
                <a:srgbClr val="A8A8A8"/>
              </a:solidFill>
              <a:ln w="19050" cap="sq">
                <a:solidFill>
                  <a:srgbClr val="000000"/>
                </a:solidFill>
                <a:prstDash val="solid"/>
                <a:miter/>
              </a:ln>
            </p:spPr>
          </p:sp>
          <p:sp>
            <p:nvSpPr>
              <p:cNvPr name="TextBox 5" id="5"/>
              <p:cNvSpPr txBox="true"/>
              <p:nvPr/>
            </p:nvSpPr>
            <p:spPr>
              <a:xfrm>
                <a:off x="0" y="-38100"/>
                <a:ext cx="1653239" cy="732937"/>
              </a:xfrm>
              <a:prstGeom prst="rect">
                <a:avLst/>
              </a:prstGeom>
            </p:spPr>
            <p:txBody>
              <a:bodyPr anchor="ctr" rtlCol="false" tIns="50800" lIns="50800" bIns="50800" rIns="50800"/>
              <a:lstStyle/>
              <a:p>
                <a:pPr algn="ctr">
                  <a:lnSpc>
                    <a:spcPts val="2660"/>
                  </a:lnSpc>
                  <a:spcBef>
                    <a:spcPct val="0"/>
                  </a:spcBef>
                </a:pPr>
              </a:p>
            </p:txBody>
          </p:sp>
        </p:grpSp>
        <p:grpSp>
          <p:nvGrpSpPr>
            <p:cNvPr name="Group 6" id="6"/>
            <p:cNvGrpSpPr/>
            <p:nvPr/>
          </p:nvGrpSpPr>
          <p:grpSpPr>
            <a:xfrm rot="8328888">
              <a:off x="-176879" y="6371298"/>
              <a:ext cx="19121411" cy="5905829"/>
              <a:chOff x="0" y="0"/>
              <a:chExt cx="1708692" cy="527746"/>
            </a:xfrm>
          </p:grpSpPr>
          <p:sp>
            <p:nvSpPr>
              <p:cNvPr name="Freeform 7" id="7"/>
              <p:cNvSpPr/>
              <p:nvPr/>
            </p:nvSpPr>
            <p:spPr>
              <a:xfrm flipH="false" flipV="false" rot="0">
                <a:off x="0" y="0"/>
                <a:ext cx="1708692" cy="527746"/>
              </a:xfrm>
              <a:custGeom>
                <a:avLst/>
                <a:gdLst/>
                <a:ahLst/>
                <a:cxnLst/>
                <a:rect r="r" b="b" t="t" l="l"/>
                <a:pathLst>
                  <a:path h="527746" w="1708692">
                    <a:moveTo>
                      <a:pt x="0" y="0"/>
                    </a:moveTo>
                    <a:lnTo>
                      <a:pt x="1708692" y="0"/>
                    </a:lnTo>
                    <a:lnTo>
                      <a:pt x="1708692" y="527746"/>
                    </a:lnTo>
                    <a:lnTo>
                      <a:pt x="0" y="527746"/>
                    </a:lnTo>
                    <a:close/>
                  </a:path>
                </a:pathLst>
              </a:custGeom>
              <a:solidFill>
                <a:srgbClr val="454A51"/>
              </a:solidFill>
              <a:ln w="19050" cap="sq">
                <a:solidFill>
                  <a:srgbClr val="000000"/>
                </a:solidFill>
                <a:prstDash val="solid"/>
                <a:miter/>
              </a:ln>
            </p:spPr>
          </p:sp>
          <p:sp>
            <p:nvSpPr>
              <p:cNvPr name="TextBox 8" id="8"/>
              <p:cNvSpPr txBox="true"/>
              <p:nvPr/>
            </p:nvSpPr>
            <p:spPr>
              <a:xfrm>
                <a:off x="0" y="-38100"/>
                <a:ext cx="1708692" cy="565846"/>
              </a:xfrm>
              <a:prstGeom prst="rect">
                <a:avLst/>
              </a:prstGeom>
            </p:spPr>
            <p:txBody>
              <a:bodyPr anchor="ctr" rtlCol="false" tIns="50800" lIns="50800" bIns="50800" rIns="50800"/>
              <a:lstStyle/>
              <a:p>
                <a:pPr algn="ctr">
                  <a:lnSpc>
                    <a:spcPts val="2660"/>
                  </a:lnSpc>
                  <a:spcBef>
                    <a:spcPct val="0"/>
                  </a:spcBef>
                </a:pPr>
              </a:p>
            </p:txBody>
          </p:sp>
        </p:grpSp>
        <p:sp>
          <p:nvSpPr>
            <p:cNvPr name="AutoShape 9" id="9"/>
            <p:cNvSpPr/>
            <p:nvPr/>
          </p:nvSpPr>
          <p:spPr>
            <a:xfrm flipH="true">
              <a:off x="2560128" y="3028536"/>
              <a:ext cx="14018943" cy="12080121"/>
            </a:xfrm>
            <a:prstGeom prst="line">
              <a:avLst/>
            </a:prstGeom>
            <a:ln cap="flat" w="199478">
              <a:solidFill>
                <a:srgbClr val="FFFFFF"/>
              </a:solidFill>
              <a:prstDash val="lgDash"/>
              <a:headEnd type="none" len="sm" w="sm"/>
              <a:tailEnd type="none" len="sm" w="sm"/>
            </a:ln>
          </p:spPr>
        </p:sp>
      </p:grpSp>
      <p:grpSp>
        <p:nvGrpSpPr>
          <p:cNvPr name="Group 10" id="10"/>
          <p:cNvGrpSpPr/>
          <p:nvPr/>
        </p:nvGrpSpPr>
        <p:grpSpPr>
          <a:xfrm rot="0">
            <a:off x="0" y="0"/>
            <a:ext cx="10558475" cy="10287000"/>
            <a:chOff x="0" y="0"/>
            <a:chExt cx="2780833" cy="2709333"/>
          </a:xfrm>
        </p:grpSpPr>
        <p:sp>
          <p:nvSpPr>
            <p:cNvPr name="Freeform 11" id="11"/>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2" id="12"/>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1748066"/>
            <a:ext cx="8648791" cy="958731"/>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THE PROBLEM</a:t>
            </a:r>
          </a:p>
        </p:txBody>
      </p:sp>
      <p:sp>
        <p:nvSpPr>
          <p:cNvPr name="TextBox 14" id="14"/>
          <p:cNvSpPr txBox="true"/>
          <p:nvPr/>
        </p:nvSpPr>
        <p:spPr>
          <a:xfrm rot="0">
            <a:off x="1028700" y="5233259"/>
            <a:ext cx="8115300" cy="2789555"/>
          </a:xfrm>
          <a:prstGeom prst="rect">
            <a:avLst/>
          </a:prstGeom>
        </p:spPr>
        <p:txBody>
          <a:bodyPr anchor="t" rtlCol="false" tIns="0" lIns="0" bIns="0" rIns="0">
            <a:spAutoFit/>
          </a:bodyPr>
          <a:lstStyle/>
          <a:p>
            <a:pPr algn="just">
              <a:lnSpc>
                <a:spcPts val="3219"/>
              </a:lnSpc>
            </a:pPr>
            <a:r>
              <a:rPr lang="en-US" sz="2299">
                <a:solidFill>
                  <a:srgbClr val="FFFFFF"/>
                </a:solidFill>
                <a:latin typeface="Inter"/>
                <a:ea typeface="Inter"/>
                <a:cs typeface="Inter"/>
                <a:sym typeface="Inter"/>
              </a:rPr>
              <a:t>The problem faced by transportation-related websites is the lack of real-time tracking of public transport vehicles, except for ride-hailing apps such as Grab and Angkas. </a:t>
            </a:r>
            <a:r>
              <a:rPr lang="en-US" sz="2299" u="sng">
                <a:solidFill>
                  <a:srgbClr val="FFFFFF"/>
                </a:solidFill>
                <a:latin typeface="Inter"/>
                <a:ea typeface="Inter"/>
                <a:cs typeface="Inter"/>
                <a:sym typeface="Inter"/>
                <a:hlinkClick r:id="rId2" tooltip="http://sakay.ph"/>
              </a:rPr>
              <a:t>Sakay.ph</a:t>
            </a:r>
            <a:r>
              <a:rPr lang="en-US" sz="2299">
                <a:solidFill>
                  <a:srgbClr val="FFFFFF"/>
                </a:solidFill>
                <a:latin typeface="Inter"/>
                <a:ea typeface="Inter"/>
                <a:cs typeface="Inter"/>
                <a:sym typeface="Inter"/>
              </a:rPr>
              <a:t> and the likes only show routes, and plenty of these have outdated information and no real-time tracking. </a:t>
            </a:r>
          </a:p>
          <a:p>
            <a:pPr algn="just">
              <a:lnSpc>
                <a:spcPts val="3219"/>
              </a:lnSpc>
              <a:spcBef>
                <a:spcPct val="0"/>
              </a:spcBef>
            </a:pPr>
          </a:p>
        </p:txBody>
      </p:sp>
      <p:sp>
        <p:nvSpPr>
          <p:cNvPr name="AutoShape 15" id="15"/>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6" id="16"/>
          <p:cNvSpPr/>
          <p:nvPr/>
        </p:nvSpPr>
        <p:spPr>
          <a:xfrm>
            <a:off x="10572762" y="-273247"/>
            <a:ext cx="0" cy="10560247"/>
          </a:xfrm>
          <a:prstGeom prst="line">
            <a:avLst/>
          </a:prstGeom>
          <a:ln cap="flat" w="28575">
            <a:solidFill>
              <a:srgbClr val="FFFFFF"/>
            </a:solidFill>
            <a:prstDash val="lgDash"/>
            <a:headEnd type="none" len="sm" w="sm"/>
            <a:tailEnd type="none" len="sm" w="sm"/>
          </a:ln>
        </p:spPr>
      </p:sp>
      <p:sp>
        <p:nvSpPr>
          <p:cNvPr name="Freeform 17" id="17"/>
          <p:cNvSpPr/>
          <p:nvPr/>
        </p:nvSpPr>
        <p:spPr>
          <a:xfrm flipH="true" flipV="false" rot="-1288317">
            <a:off x="11253409" y="1829166"/>
            <a:ext cx="6314550" cy="4994235"/>
          </a:xfrm>
          <a:custGeom>
            <a:avLst/>
            <a:gdLst/>
            <a:ahLst/>
            <a:cxnLst/>
            <a:rect r="r" b="b" t="t" l="l"/>
            <a:pathLst>
              <a:path h="4994235" w="6314550">
                <a:moveTo>
                  <a:pt x="6314550" y="0"/>
                </a:moveTo>
                <a:lnTo>
                  <a:pt x="0" y="0"/>
                </a:lnTo>
                <a:lnTo>
                  <a:pt x="0" y="4994235"/>
                </a:lnTo>
                <a:lnTo>
                  <a:pt x="6314550" y="4994235"/>
                </a:lnTo>
                <a:lnTo>
                  <a:pt x="63145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580079">
            <a:off x="8077200" y="-600709"/>
            <a:ext cx="14282793" cy="13525945"/>
            <a:chOff x="0" y="0"/>
            <a:chExt cx="19043724" cy="18034593"/>
          </a:xfrm>
        </p:grpSpPr>
        <p:grpSp>
          <p:nvGrpSpPr>
            <p:cNvPr name="Group 3" id="3"/>
            <p:cNvGrpSpPr/>
            <p:nvPr/>
          </p:nvGrpSpPr>
          <p:grpSpPr>
            <a:xfrm rot="8328888">
              <a:off x="271435" y="5129449"/>
              <a:ext cx="18500855" cy="7775695"/>
              <a:chOff x="0" y="0"/>
              <a:chExt cx="1653239" cy="694837"/>
            </a:xfrm>
          </p:grpSpPr>
          <p:sp>
            <p:nvSpPr>
              <p:cNvPr name="Freeform 4" id="4"/>
              <p:cNvSpPr/>
              <p:nvPr/>
            </p:nvSpPr>
            <p:spPr>
              <a:xfrm flipH="false" flipV="false" rot="0">
                <a:off x="0" y="0"/>
                <a:ext cx="1653239" cy="694837"/>
              </a:xfrm>
              <a:custGeom>
                <a:avLst/>
                <a:gdLst/>
                <a:ahLst/>
                <a:cxnLst/>
                <a:rect r="r" b="b" t="t" l="l"/>
                <a:pathLst>
                  <a:path h="694837" w="1653239">
                    <a:moveTo>
                      <a:pt x="0" y="0"/>
                    </a:moveTo>
                    <a:lnTo>
                      <a:pt x="1653239" y="0"/>
                    </a:lnTo>
                    <a:lnTo>
                      <a:pt x="1653239" y="694837"/>
                    </a:lnTo>
                    <a:lnTo>
                      <a:pt x="0" y="694837"/>
                    </a:lnTo>
                    <a:close/>
                  </a:path>
                </a:pathLst>
              </a:custGeom>
              <a:solidFill>
                <a:srgbClr val="A8A8A8"/>
              </a:solidFill>
              <a:ln w="19050" cap="sq">
                <a:solidFill>
                  <a:srgbClr val="000000"/>
                </a:solidFill>
                <a:prstDash val="solid"/>
                <a:miter/>
              </a:ln>
            </p:spPr>
          </p:sp>
          <p:sp>
            <p:nvSpPr>
              <p:cNvPr name="TextBox 5" id="5"/>
              <p:cNvSpPr txBox="true"/>
              <p:nvPr/>
            </p:nvSpPr>
            <p:spPr>
              <a:xfrm>
                <a:off x="0" y="-38100"/>
                <a:ext cx="1653239" cy="732937"/>
              </a:xfrm>
              <a:prstGeom prst="rect">
                <a:avLst/>
              </a:prstGeom>
            </p:spPr>
            <p:txBody>
              <a:bodyPr anchor="ctr" rtlCol="false" tIns="50800" lIns="50800" bIns="50800" rIns="50800"/>
              <a:lstStyle/>
              <a:p>
                <a:pPr algn="ctr">
                  <a:lnSpc>
                    <a:spcPts val="2660"/>
                  </a:lnSpc>
                  <a:spcBef>
                    <a:spcPct val="0"/>
                  </a:spcBef>
                </a:pPr>
              </a:p>
            </p:txBody>
          </p:sp>
        </p:grpSp>
        <p:grpSp>
          <p:nvGrpSpPr>
            <p:cNvPr name="Group 6" id="6"/>
            <p:cNvGrpSpPr/>
            <p:nvPr/>
          </p:nvGrpSpPr>
          <p:grpSpPr>
            <a:xfrm rot="8328888">
              <a:off x="-176879" y="6371298"/>
              <a:ext cx="19121411" cy="5905829"/>
              <a:chOff x="0" y="0"/>
              <a:chExt cx="1708692" cy="527746"/>
            </a:xfrm>
          </p:grpSpPr>
          <p:sp>
            <p:nvSpPr>
              <p:cNvPr name="Freeform 7" id="7"/>
              <p:cNvSpPr/>
              <p:nvPr/>
            </p:nvSpPr>
            <p:spPr>
              <a:xfrm flipH="false" flipV="false" rot="0">
                <a:off x="0" y="0"/>
                <a:ext cx="1708692" cy="527746"/>
              </a:xfrm>
              <a:custGeom>
                <a:avLst/>
                <a:gdLst/>
                <a:ahLst/>
                <a:cxnLst/>
                <a:rect r="r" b="b" t="t" l="l"/>
                <a:pathLst>
                  <a:path h="527746" w="1708692">
                    <a:moveTo>
                      <a:pt x="0" y="0"/>
                    </a:moveTo>
                    <a:lnTo>
                      <a:pt x="1708692" y="0"/>
                    </a:lnTo>
                    <a:lnTo>
                      <a:pt x="1708692" y="527746"/>
                    </a:lnTo>
                    <a:lnTo>
                      <a:pt x="0" y="527746"/>
                    </a:lnTo>
                    <a:close/>
                  </a:path>
                </a:pathLst>
              </a:custGeom>
              <a:solidFill>
                <a:srgbClr val="454A51"/>
              </a:solidFill>
              <a:ln w="19050" cap="sq">
                <a:solidFill>
                  <a:srgbClr val="000000"/>
                </a:solidFill>
                <a:prstDash val="solid"/>
                <a:miter/>
              </a:ln>
            </p:spPr>
          </p:sp>
          <p:sp>
            <p:nvSpPr>
              <p:cNvPr name="TextBox 8" id="8"/>
              <p:cNvSpPr txBox="true"/>
              <p:nvPr/>
            </p:nvSpPr>
            <p:spPr>
              <a:xfrm>
                <a:off x="0" y="-38100"/>
                <a:ext cx="1708692" cy="565846"/>
              </a:xfrm>
              <a:prstGeom prst="rect">
                <a:avLst/>
              </a:prstGeom>
            </p:spPr>
            <p:txBody>
              <a:bodyPr anchor="ctr" rtlCol="false" tIns="50800" lIns="50800" bIns="50800" rIns="50800"/>
              <a:lstStyle/>
              <a:p>
                <a:pPr algn="ctr">
                  <a:lnSpc>
                    <a:spcPts val="2660"/>
                  </a:lnSpc>
                  <a:spcBef>
                    <a:spcPct val="0"/>
                  </a:spcBef>
                </a:pPr>
              </a:p>
            </p:txBody>
          </p:sp>
        </p:grpSp>
        <p:sp>
          <p:nvSpPr>
            <p:cNvPr name="AutoShape 9" id="9"/>
            <p:cNvSpPr/>
            <p:nvPr/>
          </p:nvSpPr>
          <p:spPr>
            <a:xfrm flipH="true">
              <a:off x="2560128" y="3028536"/>
              <a:ext cx="14018943" cy="12080121"/>
            </a:xfrm>
            <a:prstGeom prst="line">
              <a:avLst/>
            </a:prstGeom>
            <a:ln cap="flat" w="199478">
              <a:solidFill>
                <a:srgbClr val="FFFFFF"/>
              </a:solidFill>
              <a:prstDash val="lgDash"/>
              <a:headEnd type="none" len="sm" w="sm"/>
              <a:tailEnd type="none" len="sm" w="sm"/>
            </a:ln>
          </p:spPr>
        </p:sp>
      </p:grpSp>
      <p:grpSp>
        <p:nvGrpSpPr>
          <p:cNvPr name="Group 10" id="10"/>
          <p:cNvGrpSpPr/>
          <p:nvPr/>
        </p:nvGrpSpPr>
        <p:grpSpPr>
          <a:xfrm rot="0">
            <a:off x="0" y="0"/>
            <a:ext cx="10558475" cy="10287000"/>
            <a:chOff x="0" y="0"/>
            <a:chExt cx="2780833" cy="2709333"/>
          </a:xfrm>
        </p:grpSpPr>
        <p:sp>
          <p:nvSpPr>
            <p:cNvPr name="Freeform 11" id="11"/>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2" id="12"/>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1748066"/>
            <a:ext cx="8648791" cy="958731"/>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THE SOLUTION</a:t>
            </a:r>
          </a:p>
        </p:txBody>
      </p:sp>
      <p:sp>
        <p:nvSpPr>
          <p:cNvPr name="TextBox 14" id="14"/>
          <p:cNvSpPr txBox="true"/>
          <p:nvPr/>
        </p:nvSpPr>
        <p:spPr>
          <a:xfrm rot="0">
            <a:off x="1028700" y="5105400"/>
            <a:ext cx="8115300" cy="1934845"/>
          </a:xfrm>
          <a:prstGeom prst="rect">
            <a:avLst/>
          </a:prstGeom>
        </p:spPr>
        <p:txBody>
          <a:bodyPr anchor="t" rtlCol="false" tIns="0" lIns="0" bIns="0" rIns="0">
            <a:spAutoFit/>
          </a:bodyPr>
          <a:lstStyle/>
          <a:p>
            <a:pPr algn="just">
              <a:lnSpc>
                <a:spcPts val="3079"/>
              </a:lnSpc>
            </a:pPr>
            <a:r>
              <a:rPr lang="en-US" sz="2199">
                <a:solidFill>
                  <a:srgbClr val="FFFFFF"/>
                </a:solidFill>
                <a:latin typeface="Inter"/>
                <a:ea typeface="Inter"/>
                <a:cs typeface="Inter"/>
                <a:sym typeface="Inter"/>
              </a:rPr>
              <a:t>The solution is in the form of a website-hosted application that primarily tracks public transport such as buses, jeeps, trains, and UV express. In the future, non-ride-hailing taxis will be considered for real-time tracking. </a:t>
            </a:r>
          </a:p>
          <a:p>
            <a:pPr algn="just">
              <a:lnSpc>
                <a:spcPts val="3079"/>
              </a:lnSpc>
              <a:spcBef>
                <a:spcPct val="0"/>
              </a:spcBef>
            </a:pPr>
          </a:p>
        </p:txBody>
      </p:sp>
      <p:sp>
        <p:nvSpPr>
          <p:cNvPr name="AutoShape 15" id="15"/>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6" id="16"/>
          <p:cNvSpPr/>
          <p:nvPr/>
        </p:nvSpPr>
        <p:spPr>
          <a:xfrm>
            <a:off x="10572762" y="-273247"/>
            <a:ext cx="0" cy="10560247"/>
          </a:xfrm>
          <a:prstGeom prst="line">
            <a:avLst/>
          </a:prstGeom>
          <a:ln cap="flat" w="28575">
            <a:solidFill>
              <a:srgbClr val="FFFFFF"/>
            </a:solidFill>
            <a:prstDash val="lgDash"/>
            <a:headEnd type="none" len="sm" w="sm"/>
            <a:tailEnd type="none" len="sm" w="sm"/>
          </a:ln>
        </p:spPr>
      </p:sp>
      <p:sp>
        <p:nvSpPr>
          <p:cNvPr name="Freeform 17" id="17"/>
          <p:cNvSpPr/>
          <p:nvPr/>
        </p:nvSpPr>
        <p:spPr>
          <a:xfrm flipH="true" flipV="false" rot="-1122741">
            <a:off x="12769336" y="3061073"/>
            <a:ext cx="5900898" cy="5729235"/>
          </a:xfrm>
          <a:custGeom>
            <a:avLst/>
            <a:gdLst/>
            <a:ahLst/>
            <a:cxnLst/>
            <a:rect r="r" b="b" t="t" l="l"/>
            <a:pathLst>
              <a:path h="5729235" w="5900898">
                <a:moveTo>
                  <a:pt x="5900897" y="0"/>
                </a:moveTo>
                <a:lnTo>
                  <a:pt x="0" y="0"/>
                </a:lnTo>
                <a:lnTo>
                  <a:pt x="0" y="5729235"/>
                </a:lnTo>
                <a:lnTo>
                  <a:pt x="5900897" y="5729235"/>
                </a:lnTo>
                <a:lnTo>
                  <a:pt x="590089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0">
            <a:off x="8016388" y="0"/>
            <a:ext cx="12830672" cy="11075510"/>
            <a:chOff x="0" y="0"/>
            <a:chExt cx="17107562" cy="14767347"/>
          </a:xfrm>
        </p:grpSpPr>
        <p:grpSp>
          <p:nvGrpSpPr>
            <p:cNvPr name="Group 3" id="3"/>
            <p:cNvGrpSpPr/>
            <p:nvPr/>
          </p:nvGrpSpPr>
          <p:grpSpPr>
            <a:xfrm rot="-6803704">
              <a:off x="3616805" y="199601"/>
              <a:ext cx="9873953" cy="14368145"/>
              <a:chOff x="0" y="0"/>
              <a:chExt cx="812800" cy="1182751"/>
            </a:xfrm>
          </p:grpSpPr>
          <p:sp>
            <p:nvSpPr>
              <p:cNvPr name="Freeform 4" id="4"/>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5" id="5"/>
              <p:cNvSpPr txBox="true"/>
              <p:nvPr/>
            </p:nvSpPr>
            <p:spPr>
              <a:xfrm>
                <a:off x="76200" y="72783"/>
                <a:ext cx="660400" cy="999085"/>
              </a:xfrm>
              <a:prstGeom prst="rect">
                <a:avLst/>
              </a:prstGeom>
            </p:spPr>
            <p:txBody>
              <a:bodyPr anchor="ctr" rtlCol="false" tIns="50800" lIns="50800" bIns="50800" rIns="50800"/>
              <a:lstStyle/>
              <a:p>
                <a:pPr algn="ctr">
                  <a:lnSpc>
                    <a:spcPts val="2660"/>
                  </a:lnSpc>
                  <a:spcBef>
                    <a:spcPct val="0"/>
                  </a:spcBef>
                </a:pPr>
              </a:p>
            </p:txBody>
          </p:sp>
        </p:grpSp>
        <p:grpSp>
          <p:nvGrpSpPr>
            <p:cNvPr name="Group 6" id="6"/>
            <p:cNvGrpSpPr/>
            <p:nvPr/>
          </p:nvGrpSpPr>
          <p:grpSpPr>
            <a:xfrm rot="-6803704">
              <a:off x="4935643" y="2118716"/>
              <a:ext cx="7236277" cy="10529915"/>
              <a:chOff x="0" y="0"/>
              <a:chExt cx="812800" cy="1182751"/>
            </a:xfrm>
          </p:grpSpPr>
          <p:sp>
            <p:nvSpPr>
              <p:cNvPr name="Freeform 7" id="7"/>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8" id="8"/>
              <p:cNvSpPr txBox="true"/>
              <p:nvPr/>
            </p:nvSpPr>
            <p:spPr>
              <a:xfrm>
                <a:off x="76200" y="72783"/>
                <a:ext cx="660400" cy="999085"/>
              </a:xfrm>
              <a:prstGeom prst="rect">
                <a:avLst/>
              </a:prstGeom>
            </p:spPr>
            <p:txBody>
              <a:bodyPr anchor="ctr" rtlCol="false" tIns="50800" lIns="50800" bIns="50800" rIns="50800"/>
              <a:lstStyle/>
              <a:p>
                <a:pPr algn="ctr">
                  <a:lnSpc>
                    <a:spcPts val="2660"/>
                  </a:lnSpc>
                  <a:spcBef>
                    <a:spcPct val="0"/>
                  </a:spcBef>
                </a:pPr>
              </a:p>
            </p:txBody>
          </p:sp>
        </p:grpSp>
        <p:sp>
          <p:nvSpPr>
            <p:cNvPr name="Freeform 9" id="9"/>
            <p:cNvSpPr/>
            <p:nvPr/>
          </p:nvSpPr>
          <p:spPr>
            <a:xfrm flipH="false" flipV="false" rot="0">
              <a:off x="3690417" y="1642875"/>
              <a:ext cx="9726728" cy="9355343"/>
            </a:xfrm>
            <a:custGeom>
              <a:avLst/>
              <a:gdLst/>
              <a:ahLst/>
              <a:cxnLst/>
              <a:rect r="r" b="b" t="t" l="l"/>
              <a:pathLst>
                <a:path h="9355343" w="9726728">
                  <a:moveTo>
                    <a:pt x="0" y="0"/>
                  </a:moveTo>
                  <a:lnTo>
                    <a:pt x="9726728" y="0"/>
                  </a:lnTo>
                  <a:lnTo>
                    <a:pt x="9726728" y="9355344"/>
                  </a:lnTo>
                  <a:lnTo>
                    <a:pt x="0" y="9355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0" y="0"/>
            <a:ext cx="10558475" cy="10287000"/>
            <a:chOff x="0" y="0"/>
            <a:chExt cx="2780833" cy="2709333"/>
          </a:xfrm>
        </p:grpSpPr>
        <p:sp>
          <p:nvSpPr>
            <p:cNvPr name="Freeform 11" id="11"/>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2" id="12"/>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1748066"/>
            <a:ext cx="8648791" cy="958731"/>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BENEFITS</a:t>
            </a:r>
          </a:p>
        </p:txBody>
      </p:sp>
      <p:sp>
        <p:nvSpPr>
          <p:cNvPr name="TextBox 14" id="14"/>
          <p:cNvSpPr txBox="true"/>
          <p:nvPr/>
        </p:nvSpPr>
        <p:spPr>
          <a:xfrm rot="0">
            <a:off x="1028700" y="5095875"/>
            <a:ext cx="8115300" cy="4096385"/>
          </a:xfrm>
          <a:prstGeom prst="rect">
            <a:avLst/>
          </a:prstGeom>
        </p:spPr>
        <p:txBody>
          <a:bodyPr anchor="t" rtlCol="false" tIns="0" lIns="0" bIns="0" rIns="0">
            <a:spAutoFit/>
          </a:bodyPr>
          <a:lstStyle/>
          <a:p>
            <a:pPr algn="just" marL="561339" indent="-280669" lvl="1">
              <a:lnSpc>
                <a:spcPts val="3639"/>
              </a:lnSpc>
              <a:buFont typeface="Arial"/>
              <a:buChar char="•"/>
            </a:pPr>
            <a:r>
              <a:rPr lang="en-US" sz="2599">
                <a:solidFill>
                  <a:srgbClr val="FFFFFF"/>
                </a:solidFill>
                <a:latin typeface="Inter"/>
                <a:ea typeface="Inter"/>
                <a:cs typeface="Inter"/>
                <a:sym typeface="Inter"/>
              </a:rPr>
              <a:t>Ease of transport due to updated route information</a:t>
            </a:r>
          </a:p>
          <a:p>
            <a:pPr algn="just" marL="561339" indent="-280669" lvl="1">
              <a:lnSpc>
                <a:spcPts val="3639"/>
              </a:lnSpc>
              <a:buFont typeface="Arial"/>
              <a:buChar char="•"/>
            </a:pPr>
            <a:r>
              <a:rPr lang="en-US" sz="2599">
                <a:solidFill>
                  <a:srgbClr val="FFFFFF"/>
                </a:solidFill>
                <a:latin typeface="Inter"/>
                <a:ea typeface="Inter"/>
                <a:cs typeface="Inter"/>
                <a:sym typeface="Inter"/>
              </a:rPr>
              <a:t>Ease of tracking vehicles for various companies</a:t>
            </a:r>
          </a:p>
          <a:p>
            <a:pPr algn="just" marL="561339" indent="-280669" lvl="1">
              <a:lnSpc>
                <a:spcPts val="3639"/>
              </a:lnSpc>
              <a:buFont typeface="Arial"/>
              <a:buChar char="•"/>
            </a:pPr>
            <a:r>
              <a:rPr lang="en-US" sz="2599">
                <a:solidFill>
                  <a:srgbClr val="FFFFFF"/>
                </a:solidFill>
                <a:latin typeface="Inter"/>
                <a:ea typeface="Inter"/>
                <a:cs typeface="Inter"/>
                <a:sym typeface="Inter"/>
              </a:rPr>
              <a:t>Accessible database of vehicle and driver information</a:t>
            </a:r>
          </a:p>
          <a:p>
            <a:pPr algn="just" marL="561339" indent="-280669" lvl="1">
              <a:lnSpc>
                <a:spcPts val="3639"/>
              </a:lnSpc>
              <a:buFont typeface="Arial"/>
              <a:buChar char="•"/>
            </a:pPr>
            <a:r>
              <a:rPr lang="en-US" sz="2599">
                <a:solidFill>
                  <a:srgbClr val="FFFFFF"/>
                </a:solidFill>
                <a:latin typeface="Inter"/>
                <a:ea typeface="Inter"/>
                <a:cs typeface="Inter"/>
                <a:sym typeface="Inter"/>
              </a:rPr>
              <a:t>User Convenience offers personalized alerts for delays, route changes, or estimated arrival times.</a:t>
            </a:r>
          </a:p>
          <a:p>
            <a:pPr algn="just">
              <a:lnSpc>
                <a:spcPts val="3639"/>
              </a:lnSpc>
              <a:spcBef>
                <a:spcPct val="0"/>
              </a:spcBef>
            </a:pPr>
          </a:p>
        </p:txBody>
      </p:sp>
      <p:sp>
        <p:nvSpPr>
          <p:cNvPr name="AutoShape 15" id="15"/>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6" id="16"/>
          <p:cNvSpPr/>
          <p:nvPr/>
        </p:nvSpPr>
        <p:spPr>
          <a:xfrm>
            <a:off x="10572762" y="-273247"/>
            <a:ext cx="0" cy="10560247"/>
          </a:xfrm>
          <a:prstGeom prst="line">
            <a:avLst/>
          </a:prstGeom>
          <a:ln cap="flat" w="28575">
            <a:solidFill>
              <a:srgbClr val="FFFFFF"/>
            </a:solidFill>
            <a:prstDash val="lgDash"/>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9505" y="3886074"/>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sp>
        <p:nvSpPr>
          <p:cNvPr name="TextBox 13" id="13"/>
          <p:cNvSpPr txBox="true"/>
          <p:nvPr/>
        </p:nvSpPr>
        <p:spPr>
          <a:xfrm rot="0">
            <a:off x="1028700" y="1748066"/>
            <a:ext cx="8648791" cy="1844556"/>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WHAT MAKES US DIFFERENT</a:t>
            </a:r>
          </a:p>
        </p:txBody>
      </p:sp>
      <p:sp>
        <p:nvSpPr>
          <p:cNvPr name="TextBox 14" id="14"/>
          <p:cNvSpPr txBox="true"/>
          <p:nvPr/>
        </p:nvSpPr>
        <p:spPr>
          <a:xfrm rot="0">
            <a:off x="1028700" y="5095875"/>
            <a:ext cx="8115300" cy="4096386"/>
          </a:xfrm>
          <a:prstGeom prst="rect">
            <a:avLst/>
          </a:prstGeom>
        </p:spPr>
        <p:txBody>
          <a:bodyPr anchor="t" rtlCol="false" tIns="0" lIns="0" bIns="0" rIns="0">
            <a:spAutoFit/>
          </a:bodyPr>
          <a:lstStyle/>
          <a:p>
            <a:pPr algn="just">
              <a:lnSpc>
                <a:spcPts val="3639"/>
              </a:lnSpc>
              <a:spcBef>
                <a:spcPct val="0"/>
              </a:spcBef>
            </a:pPr>
            <a:r>
              <a:rPr lang="en-US" sz="2599">
                <a:solidFill>
                  <a:srgbClr val="FFFFFF"/>
                </a:solidFill>
                <a:latin typeface="Inter"/>
                <a:ea typeface="Inter"/>
                <a:cs typeface="Inter"/>
                <a:sym typeface="Inter"/>
              </a:rPr>
              <a:t>What makes us different is the fact that, instead of the web-hosted app being exclusively for private taxis, the app tracks most forms of public transportation throughout the country.</a:t>
            </a:r>
          </a:p>
          <a:p>
            <a:pPr algn="just" marL="561336" indent="-280668" lvl="1">
              <a:lnSpc>
                <a:spcPts val="3639"/>
              </a:lnSpc>
              <a:spcBef>
                <a:spcPct val="0"/>
              </a:spcBef>
              <a:buFont typeface="Arial"/>
              <a:buChar char="•"/>
            </a:pPr>
            <a:r>
              <a:rPr lang="en-US" sz="2599">
                <a:solidFill>
                  <a:srgbClr val="FFFFFF"/>
                </a:solidFill>
                <a:latin typeface="Inter"/>
                <a:ea typeface="Inter"/>
                <a:cs typeface="Inter"/>
                <a:sym typeface="Inter"/>
              </a:rPr>
              <a:t>AI-assisted real-time transportation tracking </a:t>
            </a:r>
          </a:p>
          <a:p>
            <a:pPr algn="just" marL="561336" indent="-280668" lvl="1">
              <a:lnSpc>
                <a:spcPts val="3639"/>
              </a:lnSpc>
              <a:spcBef>
                <a:spcPct val="0"/>
              </a:spcBef>
              <a:buFont typeface="Arial"/>
              <a:buChar char="•"/>
            </a:pPr>
            <a:r>
              <a:rPr lang="en-US" sz="2599">
                <a:solidFill>
                  <a:srgbClr val="FFFFFF"/>
                </a:solidFill>
                <a:latin typeface="Inter"/>
                <a:ea typeface="Inter"/>
                <a:cs typeface="Inter"/>
                <a:sym typeface="Inter"/>
              </a:rPr>
              <a:t>Centralized database for vehicles and drivers</a:t>
            </a:r>
          </a:p>
          <a:p>
            <a:pPr algn="just" marL="561336" indent="-280668" lvl="1">
              <a:lnSpc>
                <a:spcPts val="3639"/>
              </a:lnSpc>
              <a:spcBef>
                <a:spcPct val="0"/>
              </a:spcBef>
              <a:buFont typeface="Arial"/>
              <a:buChar char="•"/>
            </a:pPr>
            <a:r>
              <a:rPr lang="en-US" sz="2599">
                <a:solidFill>
                  <a:srgbClr val="FFFFFF"/>
                </a:solidFill>
                <a:latin typeface="Inter"/>
                <a:ea typeface="Inter"/>
                <a:cs typeface="Inter"/>
                <a:sym typeface="Inter"/>
              </a:rPr>
              <a:t>Community-driven feedback for users</a:t>
            </a:r>
          </a:p>
          <a:p>
            <a:pPr algn="just" marL="561336" indent="-280668" lvl="1">
              <a:lnSpc>
                <a:spcPts val="3639"/>
              </a:lnSpc>
              <a:spcBef>
                <a:spcPct val="0"/>
              </a:spcBef>
              <a:buFont typeface="Arial"/>
              <a:buChar char="•"/>
            </a:pPr>
            <a:r>
              <a:rPr lang="en-US" sz="2599">
                <a:solidFill>
                  <a:srgbClr val="FFFFFF"/>
                </a:solidFill>
                <a:latin typeface="Inter"/>
                <a:ea typeface="Inter"/>
                <a:cs typeface="Inter"/>
                <a:sym typeface="Inter"/>
              </a:rPr>
              <a:t>Scalability</a:t>
            </a:r>
          </a:p>
          <a:p>
            <a:pPr algn="just">
              <a:lnSpc>
                <a:spcPts val="3639"/>
              </a:lnSpc>
              <a:spcBef>
                <a:spcPct val="0"/>
              </a:spcBef>
            </a:pPr>
          </a:p>
        </p:txBody>
      </p:sp>
      <p:grpSp>
        <p:nvGrpSpPr>
          <p:cNvPr name="Group 15" id="15"/>
          <p:cNvGrpSpPr/>
          <p:nvPr/>
        </p:nvGrpSpPr>
        <p:grpSpPr>
          <a:xfrm rot="0">
            <a:off x="11352872" y="1098467"/>
            <a:ext cx="6157704" cy="6997391"/>
            <a:chOff x="0" y="0"/>
            <a:chExt cx="8210272" cy="9329854"/>
          </a:xfrm>
        </p:grpSpPr>
        <p:sp>
          <p:nvSpPr>
            <p:cNvPr name="Freeform 16" id="16"/>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1695819" cy="10287000"/>
            <a:chOff x="0" y="0"/>
            <a:chExt cx="3080380" cy="2709333"/>
          </a:xfrm>
        </p:grpSpPr>
        <p:sp>
          <p:nvSpPr>
            <p:cNvPr name="Freeform 9" id="9"/>
            <p:cNvSpPr/>
            <p:nvPr/>
          </p:nvSpPr>
          <p:spPr>
            <a:xfrm flipH="false" flipV="false" rot="0">
              <a:off x="0" y="0"/>
              <a:ext cx="3080380" cy="2709333"/>
            </a:xfrm>
            <a:custGeom>
              <a:avLst/>
              <a:gdLst/>
              <a:ahLst/>
              <a:cxnLst/>
              <a:rect r="r" b="b" t="t" l="l"/>
              <a:pathLst>
                <a:path h="2709333" w="3080380">
                  <a:moveTo>
                    <a:pt x="0" y="0"/>
                  </a:moveTo>
                  <a:lnTo>
                    <a:pt x="3080380" y="0"/>
                  </a:lnTo>
                  <a:lnTo>
                    <a:pt x="3080380" y="2709333"/>
                  </a:lnTo>
                  <a:lnTo>
                    <a:pt x="0" y="2709333"/>
                  </a:lnTo>
                  <a:close/>
                </a:path>
              </a:pathLst>
            </a:custGeom>
            <a:solidFill>
              <a:srgbClr val="205D1C"/>
            </a:solidFill>
          </p:spPr>
        </p:sp>
        <p:sp>
          <p:nvSpPr>
            <p:cNvPr name="TextBox 10" id="10"/>
            <p:cNvSpPr txBox="true"/>
            <p:nvPr/>
          </p:nvSpPr>
          <p:spPr>
            <a:xfrm>
              <a:off x="0" y="-38100"/>
              <a:ext cx="3080380"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08707" y="4597162"/>
            <a:ext cx="11804526"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1681532" y="-136623"/>
            <a:ext cx="0" cy="10560247"/>
          </a:xfrm>
          <a:prstGeom prst="line">
            <a:avLst/>
          </a:prstGeom>
          <a:ln cap="flat" w="28575">
            <a:solidFill>
              <a:srgbClr val="FFFFFF"/>
            </a:solidFill>
            <a:prstDash val="lgDash"/>
            <a:headEnd type="none" len="sm" w="sm"/>
            <a:tailEnd type="none" len="sm" w="sm"/>
          </a:ln>
        </p:spPr>
      </p:sp>
      <p:sp>
        <p:nvSpPr>
          <p:cNvPr name="Freeform 13" id="13"/>
          <p:cNvSpPr/>
          <p:nvPr/>
        </p:nvSpPr>
        <p:spPr>
          <a:xfrm flipH="false" flipV="false" rot="0">
            <a:off x="11528420" y="-1972889"/>
            <a:ext cx="6759580" cy="15021288"/>
          </a:xfrm>
          <a:custGeom>
            <a:avLst/>
            <a:gdLst/>
            <a:ahLst/>
            <a:cxnLst/>
            <a:rect r="r" b="b" t="t" l="l"/>
            <a:pathLst>
              <a:path h="15021288" w="6759580">
                <a:moveTo>
                  <a:pt x="0" y="0"/>
                </a:moveTo>
                <a:lnTo>
                  <a:pt x="6759580" y="0"/>
                </a:lnTo>
                <a:lnTo>
                  <a:pt x="6759580" y="15021288"/>
                </a:lnTo>
                <a:lnTo>
                  <a:pt x="0" y="15021288"/>
                </a:lnTo>
                <a:lnTo>
                  <a:pt x="0" y="0"/>
                </a:lnTo>
                <a:close/>
              </a:path>
            </a:pathLst>
          </a:custGeom>
          <a:blipFill>
            <a:blip r:embed="rId2"/>
            <a:stretch>
              <a:fillRect l="0" t="0" r="0" b="0"/>
            </a:stretch>
          </a:blipFill>
        </p:spPr>
      </p:sp>
      <p:sp>
        <p:nvSpPr>
          <p:cNvPr name="TextBox 14" id="14"/>
          <p:cNvSpPr txBox="true"/>
          <p:nvPr/>
        </p:nvSpPr>
        <p:spPr>
          <a:xfrm rot="0">
            <a:off x="412893" y="1006093"/>
            <a:ext cx="9383582" cy="2529406"/>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1</a:t>
            </a:r>
          </a:p>
          <a:p>
            <a:pPr algn="l">
              <a:lnSpc>
                <a:spcPts val="7031"/>
              </a:lnSpc>
            </a:pPr>
          </a:p>
          <a:p>
            <a:pPr algn="l">
              <a:lnSpc>
                <a:spcPts val="5696"/>
              </a:lnSpc>
            </a:pPr>
            <a:r>
              <a:rPr lang="en-US" sz="6400" b="true">
                <a:solidFill>
                  <a:srgbClr val="FFFFFF"/>
                </a:solidFill>
                <a:latin typeface="Museo Moderno Bold"/>
                <a:ea typeface="Museo Moderno Bold"/>
                <a:cs typeface="Museo Moderno Bold"/>
                <a:sym typeface="Museo Moderno Bold"/>
              </a:rPr>
              <a:t>REAL-TIME TRACKING</a:t>
            </a:r>
          </a:p>
        </p:txBody>
      </p:sp>
      <p:sp>
        <p:nvSpPr>
          <p:cNvPr name="TextBox 15" id="15"/>
          <p:cNvSpPr txBox="true"/>
          <p:nvPr/>
        </p:nvSpPr>
        <p:spPr>
          <a:xfrm rot="0">
            <a:off x="412893" y="5086350"/>
            <a:ext cx="8115300" cy="2693036"/>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AI-Track: Transit Tracker enables real-time tracking of registered public transport vehicles such as buses, jeeps, and trains through GPS integration and AI-driven analytics.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10558475" y="-3495992"/>
            <a:ext cx="7888279" cy="16979263"/>
          </a:xfrm>
          <a:custGeom>
            <a:avLst/>
            <a:gdLst/>
            <a:ahLst/>
            <a:cxnLst/>
            <a:rect r="r" b="b" t="t" l="l"/>
            <a:pathLst>
              <a:path h="16979263" w="7888279">
                <a:moveTo>
                  <a:pt x="0" y="0"/>
                </a:moveTo>
                <a:lnTo>
                  <a:pt x="7888278" y="0"/>
                </a:lnTo>
                <a:lnTo>
                  <a:pt x="7888278" y="16979263"/>
                </a:lnTo>
                <a:lnTo>
                  <a:pt x="0" y="16979263"/>
                </a:lnTo>
                <a:lnTo>
                  <a:pt x="0" y="0"/>
                </a:lnTo>
                <a:close/>
              </a:path>
            </a:pathLst>
          </a:custGeom>
          <a:blipFill>
            <a:blip r:embed="rId6"/>
            <a:stretch>
              <a:fillRect l="0" t="-1620" r="0" b="-1620"/>
            </a:stretch>
          </a:blipFill>
        </p:spPr>
      </p:sp>
      <p:sp>
        <p:nvSpPr>
          <p:cNvPr name="TextBox 18" id="18"/>
          <p:cNvSpPr txBox="true"/>
          <p:nvPr/>
        </p:nvSpPr>
        <p:spPr>
          <a:xfrm rot="0">
            <a:off x="495209" y="918463"/>
            <a:ext cx="8648791" cy="2730381"/>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2</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SECURITY  PT1</a:t>
            </a:r>
          </a:p>
        </p:txBody>
      </p:sp>
      <p:sp>
        <p:nvSpPr>
          <p:cNvPr name="TextBox 19" id="19"/>
          <p:cNvSpPr txBox="true"/>
          <p:nvPr/>
        </p:nvSpPr>
        <p:spPr>
          <a:xfrm rot="0">
            <a:off x="495209" y="4936489"/>
            <a:ext cx="8115300" cy="4321811"/>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Secure Database for AI-Track ensures that all sensitive information, such as driver profiles, vehicle details, and route assignments, is stored safely using encrypted storage and access controls. Only authorized personnel can access or modify this data, protecting against unauthorized breaches or data leaks.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9869467" y="-1724401"/>
            <a:ext cx="8418533" cy="18707851"/>
          </a:xfrm>
          <a:custGeom>
            <a:avLst/>
            <a:gdLst/>
            <a:ahLst/>
            <a:cxnLst/>
            <a:rect r="r" b="b" t="t" l="l"/>
            <a:pathLst>
              <a:path h="18707851" w="8418533">
                <a:moveTo>
                  <a:pt x="0" y="0"/>
                </a:moveTo>
                <a:lnTo>
                  <a:pt x="8418533" y="0"/>
                </a:lnTo>
                <a:lnTo>
                  <a:pt x="8418533" y="18707852"/>
                </a:lnTo>
                <a:lnTo>
                  <a:pt x="0" y="18707852"/>
                </a:lnTo>
                <a:lnTo>
                  <a:pt x="0" y="0"/>
                </a:lnTo>
                <a:close/>
              </a:path>
            </a:pathLst>
          </a:custGeom>
          <a:blipFill>
            <a:blip r:embed="rId6"/>
            <a:stretch>
              <a:fillRect l="0" t="0" r="0" b="0"/>
            </a:stretch>
          </a:blipFill>
        </p:spPr>
      </p:sp>
      <p:sp>
        <p:nvSpPr>
          <p:cNvPr name="TextBox 18" id="18"/>
          <p:cNvSpPr txBox="true"/>
          <p:nvPr/>
        </p:nvSpPr>
        <p:spPr>
          <a:xfrm rot="0">
            <a:off x="495209" y="918463"/>
            <a:ext cx="8648791" cy="2730381"/>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2</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SECURITY PT2</a:t>
            </a:r>
          </a:p>
        </p:txBody>
      </p:sp>
      <p:sp>
        <p:nvSpPr>
          <p:cNvPr name="TextBox 19" id="19"/>
          <p:cNvSpPr txBox="true"/>
          <p:nvPr/>
        </p:nvSpPr>
        <p:spPr>
          <a:xfrm rot="0">
            <a:off x="495209" y="4936489"/>
            <a:ext cx="8115300" cy="2693036"/>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Users, also known as Passengers, can log into the app and avail of its services by using a passenger email and a password. This information is stored on the cloud database utilized by the application.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38E20"/>
        </a:solidFill>
      </p:bgPr>
    </p:bg>
    <p:spTree>
      <p:nvGrpSpPr>
        <p:cNvPr id="1" name=""/>
        <p:cNvGrpSpPr/>
        <p:nvPr/>
      </p:nvGrpSpPr>
      <p:grpSpPr>
        <a:xfrm>
          <a:off x="0" y="0"/>
          <a:ext cx="0" cy="0"/>
          <a:chOff x="0" y="0"/>
          <a:chExt cx="0" cy="0"/>
        </a:xfrm>
      </p:grpSpPr>
      <p:grpSp>
        <p:nvGrpSpPr>
          <p:cNvPr name="Group 2" id="2"/>
          <p:cNvGrpSpPr/>
          <p:nvPr/>
        </p:nvGrpSpPr>
        <p:grpSpPr>
          <a:xfrm rot="-6803704">
            <a:off x="10728991" y="149701"/>
            <a:ext cx="7405465" cy="10776109"/>
            <a:chOff x="0" y="0"/>
            <a:chExt cx="812800" cy="1182751"/>
          </a:xfrm>
        </p:grpSpPr>
        <p:sp>
          <p:nvSpPr>
            <p:cNvPr name="Freeform 3" id="3"/>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A8A8A8"/>
            </a:solidFill>
            <a:ln w="19050" cap="sq">
              <a:solidFill>
                <a:srgbClr val="000000"/>
              </a:solidFill>
              <a:prstDash val="solid"/>
              <a:miter/>
            </a:ln>
          </p:spPr>
        </p:sp>
        <p:sp>
          <p:nvSpPr>
            <p:cNvPr name="TextBox 4" id="4"/>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5" id="5"/>
          <p:cNvGrpSpPr/>
          <p:nvPr/>
        </p:nvGrpSpPr>
        <p:grpSpPr>
          <a:xfrm rot="-6803704">
            <a:off x="11718119" y="1589037"/>
            <a:ext cx="5427208" cy="7897436"/>
            <a:chOff x="0" y="0"/>
            <a:chExt cx="812800" cy="1182751"/>
          </a:xfrm>
        </p:grpSpPr>
        <p:sp>
          <p:nvSpPr>
            <p:cNvPr name="Freeform 6" id="6"/>
            <p:cNvSpPr/>
            <p:nvPr/>
          </p:nvSpPr>
          <p:spPr>
            <a:xfrm flipH="false" flipV="false" rot="0">
              <a:off x="0" y="0"/>
              <a:ext cx="812800" cy="1182751"/>
            </a:xfrm>
            <a:custGeom>
              <a:avLst/>
              <a:gdLst/>
              <a:ahLst/>
              <a:cxnLst/>
              <a:rect r="r" b="b" t="t" l="l"/>
              <a:pathLst>
                <a:path h="1182751" w="812800">
                  <a:moveTo>
                    <a:pt x="406400" y="0"/>
                  </a:moveTo>
                  <a:cubicBezTo>
                    <a:pt x="181951" y="0"/>
                    <a:pt x="0" y="264768"/>
                    <a:pt x="0" y="591376"/>
                  </a:cubicBezTo>
                  <a:cubicBezTo>
                    <a:pt x="0" y="917983"/>
                    <a:pt x="181951" y="1182751"/>
                    <a:pt x="406400" y="1182751"/>
                  </a:cubicBezTo>
                  <a:cubicBezTo>
                    <a:pt x="630849" y="1182751"/>
                    <a:pt x="812800" y="917983"/>
                    <a:pt x="812800" y="591376"/>
                  </a:cubicBezTo>
                  <a:cubicBezTo>
                    <a:pt x="812800" y="264768"/>
                    <a:pt x="630849" y="0"/>
                    <a:pt x="406400" y="0"/>
                  </a:cubicBezTo>
                  <a:close/>
                </a:path>
              </a:pathLst>
            </a:custGeom>
            <a:solidFill>
              <a:srgbClr val="454A51"/>
            </a:solidFill>
            <a:ln w="19050" cap="sq">
              <a:solidFill>
                <a:srgbClr val="000000"/>
              </a:solidFill>
              <a:prstDash val="solid"/>
              <a:miter/>
            </a:ln>
          </p:spPr>
        </p:sp>
        <p:sp>
          <p:nvSpPr>
            <p:cNvPr name="TextBox 7" id="7"/>
            <p:cNvSpPr txBox="true"/>
            <p:nvPr/>
          </p:nvSpPr>
          <p:spPr>
            <a:xfrm>
              <a:off x="76200" y="72783"/>
              <a:ext cx="660400" cy="999085"/>
            </a:xfrm>
            <a:prstGeom prst="rect">
              <a:avLst/>
            </a:prstGeom>
          </p:spPr>
          <p:txBody>
            <a:bodyPr anchor="ctr" rtlCol="false" tIns="74370" lIns="74370" bIns="74370" rIns="74370"/>
            <a:lstStyle/>
            <a:p>
              <a:pPr algn="ctr">
                <a:lnSpc>
                  <a:spcPts val="2660"/>
                </a:lnSpc>
                <a:spcBef>
                  <a:spcPct val="0"/>
                </a:spcBef>
              </a:pPr>
            </a:p>
          </p:txBody>
        </p:sp>
      </p:grpSp>
      <p:grpSp>
        <p:nvGrpSpPr>
          <p:cNvPr name="Group 8" id="8"/>
          <p:cNvGrpSpPr/>
          <p:nvPr/>
        </p:nvGrpSpPr>
        <p:grpSpPr>
          <a:xfrm rot="0">
            <a:off x="0" y="0"/>
            <a:ext cx="10558475" cy="10287000"/>
            <a:chOff x="0" y="0"/>
            <a:chExt cx="2780833" cy="2709333"/>
          </a:xfrm>
        </p:grpSpPr>
        <p:sp>
          <p:nvSpPr>
            <p:cNvPr name="Freeform 9" id="9"/>
            <p:cNvSpPr/>
            <p:nvPr/>
          </p:nvSpPr>
          <p:spPr>
            <a:xfrm flipH="false" flipV="false" rot="0">
              <a:off x="0" y="0"/>
              <a:ext cx="2780833" cy="2709333"/>
            </a:xfrm>
            <a:custGeom>
              <a:avLst/>
              <a:gdLst/>
              <a:ahLst/>
              <a:cxnLst/>
              <a:rect r="r" b="b" t="t" l="l"/>
              <a:pathLst>
                <a:path h="2709333" w="2780833">
                  <a:moveTo>
                    <a:pt x="0" y="0"/>
                  </a:moveTo>
                  <a:lnTo>
                    <a:pt x="2780833" y="0"/>
                  </a:lnTo>
                  <a:lnTo>
                    <a:pt x="2780833" y="2709333"/>
                  </a:lnTo>
                  <a:lnTo>
                    <a:pt x="0" y="2709333"/>
                  </a:lnTo>
                  <a:close/>
                </a:path>
              </a:pathLst>
            </a:custGeom>
            <a:solidFill>
              <a:srgbClr val="205D1C"/>
            </a:solidFill>
          </p:spPr>
        </p:sp>
        <p:sp>
          <p:nvSpPr>
            <p:cNvPr name="TextBox 10" id="10"/>
            <p:cNvSpPr txBox="true"/>
            <p:nvPr/>
          </p:nvSpPr>
          <p:spPr>
            <a:xfrm>
              <a:off x="0" y="-38100"/>
              <a:ext cx="2780833" cy="274743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108707" y="4597162"/>
            <a:ext cx="10667182" cy="0"/>
          </a:xfrm>
          <a:prstGeom prst="line">
            <a:avLst/>
          </a:prstGeom>
          <a:ln cap="flat" w="28575">
            <a:solidFill>
              <a:srgbClr val="FFFFFF"/>
            </a:solidFill>
            <a:prstDash val="lgDash"/>
            <a:headEnd type="none" len="sm" w="sm"/>
            <a:tailEnd type="none" len="sm" w="sm"/>
          </a:ln>
        </p:spPr>
      </p:sp>
      <p:sp>
        <p:nvSpPr>
          <p:cNvPr name="AutoShape 12" id="12"/>
          <p:cNvSpPr/>
          <p:nvPr/>
        </p:nvSpPr>
        <p:spPr>
          <a:xfrm>
            <a:off x="10572762" y="-273247"/>
            <a:ext cx="0" cy="10560247"/>
          </a:xfrm>
          <a:prstGeom prst="line">
            <a:avLst/>
          </a:prstGeom>
          <a:ln cap="flat" w="28575">
            <a:solidFill>
              <a:srgbClr val="FFFFFF"/>
            </a:solidFill>
            <a:prstDash val="lgDash"/>
            <a:headEnd type="none" len="sm" w="sm"/>
            <a:tailEnd type="none" len="sm" w="sm"/>
          </a:ln>
        </p:spPr>
      </p:sp>
      <p:grpSp>
        <p:nvGrpSpPr>
          <p:cNvPr name="Group 13" id="13"/>
          <p:cNvGrpSpPr/>
          <p:nvPr/>
        </p:nvGrpSpPr>
        <p:grpSpPr>
          <a:xfrm rot="0">
            <a:off x="11352872" y="1098467"/>
            <a:ext cx="6157704" cy="6997391"/>
            <a:chOff x="0" y="0"/>
            <a:chExt cx="8210272" cy="9329854"/>
          </a:xfrm>
        </p:grpSpPr>
        <p:sp>
          <p:nvSpPr>
            <p:cNvPr name="Freeform 14" id="14"/>
            <p:cNvSpPr/>
            <p:nvPr/>
          </p:nvSpPr>
          <p:spPr>
            <a:xfrm flipH="false" flipV="false" rot="0">
              <a:off x="0" y="0"/>
              <a:ext cx="8210272" cy="9329854"/>
            </a:xfrm>
            <a:custGeom>
              <a:avLst/>
              <a:gdLst/>
              <a:ahLst/>
              <a:cxnLst/>
              <a:rect r="r" b="b" t="t" l="l"/>
              <a:pathLst>
                <a:path h="9329854" w="8210272">
                  <a:moveTo>
                    <a:pt x="0" y="0"/>
                  </a:moveTo>
                  <a:lnTo>
                    <a:pt x="8210272" y="0"/>
                  </a:lnTo>
                  <a:lnTo>
                    <a:pt x="8210272" y="9329854"/>
                  </a:lnTo>
                  <a:lnTo>
                    <a:pt x="0" y="9329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75514" y="2854494"/>
              <a:ext cx="5314124" cy="6001577"/>
            </a:xfrm>
            <a:custGeom>
              <a:avLst/>
              <a:gdLst/>
              <a:ahLst/>
              <a:cxnLst/>
              <a:rect r="r" b="b" t="t" l="l"/>
              <a:pathLst>
                <a:path h="6001577" w="5314124">
                  <a:moveTo>
                    <a:pt x="0" y="0"/>
                  </a:moveTo>
                  <a:lnTo>
                    <a:pt x="5314124" y="0"/>
                  </a:lnTo>
                  <a:lnTo>
                    <a:pt x="5314124" y="6001577"/>
                  </a:lnTo>
                  <a:lnTo>
                    <a:pt x="0" y="6001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191483" y="1571656"/>
              <a:ext cx="3110816" cy="3513242"/>
            </a:xfrm>
            <a:custGeom>
              <a:avLst/>
              <a:gdLst/>
              <a:ahLst/>
              <a:cxnLst/>
              <a:rect r="r" b="b" t="t" l="l"/>
              <a:pathLst>
                <a:path h="3513242" w="3110816">
                  <a:moveTo>
                    <a:pt x="0" y="0"/>
                  </a:moveTo>
                  <a:lnTo>
                    <a:pt x="3110817" y="0"/>
                  </a:lnTo>
                  <a:lnTo>
                    <a:pt x="3110817" y="3513242"/>
                  </a:lnTo>
                  <a:lnTo>
                    <a:pt x="0" y="3513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7" id="17"/>
          <p:cNvSpPr/>
          <p:nvPr/>
        </p:nvSpPr>
        <p:spPr>
          <a:xfrm flipH="false" flipV="false" rot="0">
            <a:off x="9910227" y="-3171817"/>
            <a:ext cx="8743943" cy="19430984"/>
          </a:xfrm>
          <a:custGeom>
            <a:avLst/>
            <a:gdLst/>
            <a:ahLst/>
            <a:cxnLst/>
            <a:rect r="r" b="b" t="t" l="l"/>
            <a:pathLst>
              <a:path h="19430984" w="8743943">
                <a:moveTo>
                  <a:pt x="0" y="0"/>
                </a:moveTo>
                <a:lnTo>
                  <a:pt x="8743942" y="0"/>
                </a:lnTo>
                <a:lnTo>
                  <a:pt x="8743942" y="19430984"/>
                </a:lnTo>
                <a:lnTo>
                  <a:pt x="0" y="19430984"/>
                </a:lnTo>
                <a:lnTo>
                  <a:pt x="0" y="0"/>
                </a:lnTo>
                <a:close/>
              </a:path>
            </a:pathLst>
          </a:custGeom>
          <a:blipFill>
            <a:blip r:embed="rId6"/>
            <a:stretch>
              <a:fillRect l="0" t="0" r="0" b="0"/>
            </a:stretch>
          </a:blipFill>
        </p:spPr>
      </p:sp>
      <p:sp>
        <p:nvSpPr>
          <p:cNvPr name="TextBox 18" id="18"/>
          <p:cNvSpPr txBox="true"/>
          <p:nvPr/>
        </p:nvSpPr>
        <p:spPr>
          <a:xfrm rot="0">
            <a:off x="495209" y="918463"/>
            <a:ext cx="8648791" cy="2730381"/>
          </a:xfrm>
          <a:prstGeom prst="rect">
            <a:avLst/>
          </a:prstGeom>
        </p:spPr>
        <p:txBody>
          <a:bodyPr anchor="t" rtlCol="false" tIns="0" lIns="0" bIns="0" rIns="0">
            <a:spAutoFit/>
          </a:bodyPr>
          <a:lstStyle/>
          <a:p>
            <a:pPr algn="l">
              <a:lnSpc>
                <a:spcPts val="7031"/>
              </a:lnSpc>
            </a:pPr>
            <a:r>
              <a:rPr lang="en-US" sz="7900" b="true">
                <a:solidFill>
                  <a:srgbClr val="FFFFFF"/>
                </a:solidFill>
                <a:latin typeface="Museo Moderno Bold"/>
                <a:ea typeface="Museo Moderno Bold"/>
                <a:cs typeface="Museo Moderno Bold"/>
                <a:sym typeface="Museo Moderno Bold"/>
              </a:rPr>
              <a:t>FEATURE 2</a:t>
            </a:r>
          </a:p>
          <a:p>
            <a:pPr algn="l">
              <a:lnSpc>
                <a:spcPts val="7031"/>
              </a:lnSpc>
            </a:pPr>
          </a:p>
          <a:p>
            <a:pPr algn="l">
              <a:lnSpc>
                <a:spcPts val="7031"/>
              </a:lnSpc>
            </a:pPr>
            <a:r>
              <a:rPr lang="en-US" sz="7900" b="true">
                <a:solidFill>
                  <a:srgbClr val="FFFFFF"/>
                </a:solidFill>
                <a:latin typeface="Museo Moderno Bold"/>
                <a:ea typeface="Museo Moderno Bold"/>
                <a:cs typeface="Museo Moderno Bold"/>
                <a:sym typeface="Museo Moderno Bold"/>
              </a:rPr>
              <a:t>SECURITY PT3</a:t>
            </a:r>
          </a:p>
        </p:txBody>
      </p:sp>
      <p:sp>
        <p:nvSpPr>
          <p:cNvPr name="TextBox 19" id="19"/>
          <p:cNvSpPr txBox="true"/>
          <p:nvPr/>
        </p:nvSpPr>
        <p:spPr>
          <a:xfrm rot="0">
            <a:off x="495209" y="4936489"/>
            <a:ext cx="8115300" cy="2150111"/>
          </a:xfrm>
          <a:prstGeom prst="rect">
            <a:avLst/>
          </a:prstGeom>
        </p:spPr>
        <p:txBody>
          <a:bodyPr anchor="t" rtlCol="false" tIns="0" lIns="0" bIns="0" rIns="0">
            <a:spAutoFit/>
          </a:bodyPr>
          <a:lstStyle/>
          <a:p>
            <a:pPr algn="just">
              <a:lnSpc>
                <a:spcPts val="4339"/>
              </a:lnSpc>
              <a:spcBef>
                <a:spcPct val="0"/>
              </a:spcBef>
            </a:pPr>
            <a:r>
              <a:rPr lang="en-US" sz="3099">
                <a:solidFill>
                  <a:srgbClr val="FFFFFF"/>
                </a:solidFill>
                <a:latin typeface="Inter"/>
                <a:ea typeface="Inter"/>
                <a:cs typeface="Inter"/>
                <a:sym typeface="Inter"/>
              </a:rPr>
              <a:t>Operators have their own separate log in screen that similarly has an operator email and password linked to each account. Data is similarly stored on the cloud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DAGxyFDtUjY</dc:identifier>
  <dcterms:modified xsi:type="dcterms:W3CDTF">2011-08-01T06:04:30Z</dcterms:modified>
  <cp:revision>1</cp:revision>
  <dc:title>Act3_ProjectProposal_ITS120L_Grp6</dc:title>
</cp:coreProperties>
</file>